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9"/>
  </p:notes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  <p:sldId id="284" r:id="rId65"/>
    <p:sldId id="285" r:id="rId66"/>
    <p:sldId id="286" r:id="rId67"/>
    <p:sldId id="287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Arial" charset="1" panose="020B0502020202020204"/>
      <p:regular r:id="rId18"/>
    </p:embeddedFont>
    <p:embeddedFont>
      <p:font typeface="Arial Bold" charset="1" panose="020B0802020202020204"/>
      <p:regular r:id="rId19"/>
    </p:embeddedFont>
    <p:embeddedFont>
      <p:font typeface="Arial Italics" charset="1" panose="020B0502020202090204"/>
      <p:regular r:id="rId20"/>
    </p:embeddedFont>
    <p:embeddedFont>
      <p:font typeface="Arial Bold Italics" charset="1" panose="020B0802020202090204"/>
      <p:regular r:id="rId21"/>
    </p:embeddedFont>
    <p:embeddedFont>
      <p:font typeface="Hagrid" charset="1" panose="00000500000000000000"/>
      <p:regular r:id="rId22"/>
    </p:embeddedFont>
    <p:embeddedFont>
      <p:font typeface="Hagrid Light" charset="1" panose="00000400000000000000"/>
      <p:regular r:id="rId23"/>
    </p:embeddedFont>
    <p:embeddedFont>
      <p:font typeface="Hagrid Medium" charset="1" panose="00000600000000000000"/>
      <p:regular r:id="rId24"/>
    </p:embeddedFont>
    <p:embeddedFont>
      <p:font typeface="Hagrid Ultra-Bold" charset="1" panose="00000800000000000000"/>
      <p:regular r:id="rId25"/>
    </p:embeddedFont>
    <p:embeddedFont>
      <p:font typeface="Hagrid Heavy" charset="1" panose="00000A00000000000000"/>
      <p:regular r:id="rId26"/>
    </p:embeddedFont>
    <p:embeddedFont>
      <p:font typeface="Cooper Hewitt" charset="1" panose="00000000000000000000"/>
      <p:regular r:id="rId27"/>
    </p:embeddedFont>
    <p:embeddedFont>
      <p:font typeface="Cooper Hewitt Bold" charset="1" panose="00000000000000000000"/>
      <p:regular r:id="rId28"/>
    </p:embeddedFont>
    <p:embeddedFont>
      <p:font typeface="Cooper Hewitt Italics" charset="1" panose="00000000000000000000"/>
      <p:regular r:id="rId29"/>
    </p:embeddedFont>
    <p:embeddedFont>
      <p:font typeface="Cooper Hewitt Bold Italics" charset="1" panose="00000000000000000000"/>
      <p:regular r:id="rId30"/>
    </p:embeddedFont>
    <p:embeddedFont>
      <p:font typeface="Cooper Hewitt Thin" charset="1" panose="00000000000000000000"/>
      <p:regular r:id="rId31"/>
    </p:embeddedFont>
    <p:embeddedFont>
      <p:font typeface="Cooper Hewitt Thin Italics" charset="1" panose="00000000000000000000"/>
      <p:regular r:id="rId32"/>
    </p:embeddedFont>
    <p:embeddedFont>
      <p:font typeface="Cooper Hewitt Light" charset="1" panose="00000000000000000000"/>
      <p:regular r:id="rId33"/>
    </p:embeddedFont>
    <p:embeddedFont>
      <p:font typeface="Cooper Hewitt Light Italics" charset="1" panose="00000000000000000000"/>
      <p:regular r:id="rId34"/>
    </p:embeddedFont>
    <p:embeddedFont>
      <p:font typeface="Cooper Hewitt Heavy" charset="1" panose="00000000000000000000"/>
      <p:regular r:id="rId35"/>
    </p:embeddedFont>
    <p:embeddedFont>
      <p:font typeface="Cooper Hewitt Heavy Italics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51" Target="slides/slide15.xml" Type="http://schemas.openxmlformats.org/officeDocument/2006/relationships/slide"/><Relationship Id="rId52" Target="slides/slide16.xml" Type="http://schemas.openxmlformats.org/officeDocument/2006/relationships/slide"/><Relationship Id="rId53" Target="slides/slide17.xml" Type="http://schemas.openxmlformats.org/officeDocument/2006/relationships/slide"/><Relationship Id="rId54" Target="slides/slide18.xml" Type="http://schemas.openxmlformats.org/officeDocument/2006/relationships/slide"/><Relationship Id="rId55" Target="slides/slide19.xml" Type="http://schemas.openxmlformats.org/officeDocument/2006/relationships/slide"/><Relationship Id="rId56" Target="slides/slide20.xml" Type="http://schemas.openxmlformats.org/officeDocument/2006/relationships/slide"/><Relationship Id="rId57" Target="slides/slide21.xml" Type="http://schemas.openxmlformats.org/officeDocument/2006/relationships/slide"/><Relationship Id="rId58" Target="slides/slide22.xml" Type="http://schemas.openxmlformats.org/officeDocument/2006/relationships/slide"/><Relationship Id="rId59" Target="slides/slide23.xml" Type="http://schemas.openxmlformats.org/officeDocument/2006/relationships/slide"/><Relationship Id="rId6" Target="fonts/font6.fntdata" Type="http://schemas.openxmlformats.org/officeDocument/2006/relationships/font"/><Relationship Id="rId60" Target="slides/slide24.xml" Type="http://schemas.openxmlformats.org/officeDocument/2006/relationships/slide"/><Relationship Id="rId61" Target="slides/slide25.xml" Type="http://schemas.openxmlformats.org/officeDocument/2006/relationships/slide"/><Relationship Id="rId62" Target="slides/slide26.xml" Type="http://schemas.openxmlformats.org/officeDocument/2006/relationships/slide"/><Relationship Id="rId63" Target="slides/slide27.xml" Type="http://schemas.openxmlformats.org/officeDocument/2006/relationships/slide"/><Relationship Id="rId64" Target="slides/slide28.xml" Type="http://schemas.openxmlformats.org/officeDocument/2006/relationships/slide"/><Relationship Id="rId65" Target="slides/slide29.xml" Type="http://schemas.openxmlformats.org/officeDocument/2006/relationships/slide"/><Relationship Id="rId66" Target="slides/slide30.xml" Type="http://schemas.openxmlformats.org/officeDocument/2006/relationships/slide"/><Relationship Id="rId67" Target="slides/slide31.xml" Type="http://schemas.openxmlformats.org/officeDocument/2006/relationships/slide"/><Relationship Id="rId68" Target="slides/slide32.xml" Type="http://schemas.openxmlformats.org/officeDocument/2006/relationships/slide"/><Relationship Id="rId69" Target="notesMasters/notesMaster1.xml" Type="http://schemas.openxmlformats.org/officeDocument/2006/relationships/notesMaster"/><Relationship Id="rId7" Target="fonts/font7.fntdata" Type="http://schemas.openxmlformats.org/officeDocument/2006/relationships/font"/><Relationship Id="rId70" Target="theme/theme2.xml" Type="http://schemas.openxmlformats.org/officeDocument/2006/relationships/theme"/><Relationship Id="rId71" Target="notesSlides/notesSlide1.xml" Type="http://schemas.openxmlformats.org/officeDocument/2006/relationships/notesSlide"/><Relationship Id="rId72" Target="notesSlides/notesSlide2.xml" Type="http://schemas.openxmlformats.org/officeDocument/2006/relationships/notesSlide"/><Relationship Id="rId73" Target="notesSlides/notesSlide3.xml" Type="http://schemas.openxmlformats.org/officeDocument/2006/relationships/notesSlide"/><Relationship Id="rId74" Target="notesSlides/notesSlide4.xml" Type="http://schemas.openxmlformats.org/officeDocument/2006/relationships/notesSlide"/><Relationship Id="rId75" Target="notesSlides/notesSlide5.xml" Type="http://schemas.openxmlformats.org/officeDocument/2006/relationships/notesSlide"/><Relationship Id="rId76" Target="notesSlides/notesSlide6.xml" Type="http://schemas.openxmlformats.org/officeDocument/2006/relationships/notesSlide"/><Relationship Id="rId77" Target="notesSlides/notesSlide7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RICHA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RICHA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NIKHIL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NIKHIL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JOSH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Josh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Mark presented us with an interesting challenge and the last 3 months have been invested for a fruitful conclusion.</a:t>
            </a:r>
          </a:p>
          <a:p>
            <a:r>
              <a:rPr lang="en-US"/>
              <a:t/>
            </a:r>
          </a:p>
          <a:p>
            <a:r>
              <a:rPr lang="en-US"/>
              <a:t>We are offering 2 highly scalable deep learning models for the accurate prediction of output UV laser beams.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gif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17" Target="../media/image48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1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11" Target="../media/image82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8976"/>
            <a:ext cx="19472564" cy="135866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3722187"/>
            <a:ext cx="10254773" cy="280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50"/>
              </a:lnSpc>
            </a:pPr>
            <a:r>
              <a:rPr lang="en-US" sz="6619" spc="132">
                <a:solidFill>
                  <a:srgbClr val="19222C"/>
                </a:solidFill>
                <a:latin typeface="Kollektif"/>
              </a:rPr>
              <a:t>LaserGAN: Generating Laser Profiles with Deep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896381"/>
            <a:ext cx="14067117" cy="119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24"/>
              </a:lnSpc>
            </a:pPr>
            <a:r>
              <a:rPr lang="en-US" sz="2499" spc="49">
                <a:solidFill>
                  <a:srgbClr val="19222C"/>
                </a:solidFill>
                <a:latin typeface="Arial Bold"/>
              </a:rPr>
              <a:t>Project </a:t>
            </a:r>
            <a:r>
              <a:rPr lang="en-US" sz="2499" spc="49" u="none">
                <a:solidFill>
                  <a:srgbClr val="19222C"/>
                </a:solidFill>
                <a:latin typeface="Arial Bold"/>
              </a:rPr>
              <a:t>Team     -  Josh Wang, Nikhil Goduguluri, Aradhya Mathur,  Richa Yadav</a:t>
            </a:r>
          </a:p>
          <a:p>
            <a:pPr marL="0" indent="0" lvl="0">
              <a:lnSpc>
                <a:spcPts val="3024"/>
              </a:lnSpc>
            </a:pPr>
            <a:r>
              <a:rPr lang="en-US" sz="2499" spc="49" u="none">
                <a:solidFill>
                  <a:srgbClr val="19222C"/>
                </a:solidFill>
                <a:latin typeface="Arial Bold"/>
              </a:rPr>
              <a:t>Project Advisor -  Professor Ajay Anand</a:t>
            </a:r>
          </a:p>
          <a:p>
            <a:pPr marL="0" indent="0" lvl="0">
              <a:lnSpc>
                <a:spcPts val="3024"/>
              </a:lnSpc>
            </a:pPr>
            <a:r>
              <a:rPr lang="en-US" sz="2499" spc="49" u="none">
                <a:solidFill>
                  <a:srgbClr val="19222C"/>
                </a:solidFill>
                <a:latin typeface="Arial Bold"/>
              </a:rPr>
              <a:t>UR-LLE SPOC   -  Mark Guardalben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34325" y="1983268"/>
            <a:ext cx="8710211" cy="5196183"/>
          </a:xfrm>
          <a:custGeom>
            <a:avLst/>
            <a:gdLst/>
            <a:ahLst/>
            <a:cxnLst/>
            <a:rect r="r" b="b" t="t" l="l"/>
            <a:pathLst>
              <a:path h="5196183" w="8710211">
                <a:moveTo>
                  <a:pt x="0" y="0"/>
                </a:moveTo>
                <a:lnTo>
                  <a:pt x="8710211" y="0"/>
                </a:lnTo>
                <a:lnTo>
                  <a:pt x="8710211" y="5196183"/>
                </a:lnTo>
                <a:lnTo>
                  <a:pt x="0" y="519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18" y="1983268"/>
            <a:ext cx="8799836" cy="5249650"/>
          </a:xfrm>
          <a:custGeom>
            <a:avLst/>
            <a:gdLst/>
            <a:ahLst/>
            <a:cxnLst/>
            <a:rect r="r" b="b" t="t" l="l"/>
            <a:pathLst>
              <a:path h="5249650" w="8799836">
                <a:moveTo>
                  <a:pt x="0" y="0"/>
                </a:moveTo>
                <a:lnTo>
                  <a:pt x="8799837" y="0"/>
                </a:lnTo>
                <a:lnTo>
                  <a:pt x="8799837" y="5249650"/>
                </a:lnTo>
                <a:lnTo>
                  <a:pt x="0" y="5249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9569" y="147002"/>
            <a:ext cx="1017173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-96" strike="noStrike" u="none">
                <a:solidFill>
                  <a:srgbClr val="FF3B10"/>
                </a:solidFill>
                <a:latin typeface="Cooper Hewitt Heavy"/>
              </a:rPr>
              <a:t>PDF of input and Output data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855" y="7705398"/>
            <a:ext cx="747127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Both input and target images have wide range of values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22107"/>
            <a:ext cx="4168690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 u="sng">
                <a:solidFill>
                  <a:srgbClr val="FFFFFF"/>
                </a:solidFill>
                <a:latin typeface="Kollektif Bold"/>
              </a:rPr>
              <a:t> input images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10 th percentile : 2.36e-5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mean: 0.0002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90 th percentile: 0.0004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62610" y="8222107"/>
            <a:ext cx="4168690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" u="sng">
                <a:solidFill>
                  <a:srgbClr val="FFFFFF"/>
                </a:solidFill>
                <a:latin typeface="Kollektif Bold"/>
              </a:rPr>
              <a:t> output images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10 th percentile : 0.006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mean: 0.751</a:t>
            </a:r>
          </a:p>
          <a:p>
            <a:pPr marL="863601" indent="-287867" lvl="2">
              <a:lnSpc>
                <a:spcPts val="280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90 th percentile: 1.798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044939" y="542925"/>
            <a:ext cx="810488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9"/>
              </a:lnSpc>
              <a:spcBef>
                <a:spcPct val="0"/>
              </a:spcBef>
            </a:pPr>
            <a:r>
              <a:rPr lang="en-US" sz="4800" spc="-96" strike="noStrike" u="none">
                <a:solidFill>
                  <a:srgbClr val="FF3B10"/>
                </a:solidFill>
                <a:latin typeface="Cooper Hewitt Heavy"/>
              </a:rPr>
              <a:t>Preprocessing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66296"/>
            <a:ext cx="7701409" cy="120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  <a:spcBef>
                <a:spcPct val="0"/>
              </a:spcBef>
            </a:pPr>
            <a:r>
              <a:rPr lang="en-US" sz="6364" spc="127">
                <a:solidFill>
                  <a:srgbClr val="FFFFFF"/>
                </a:solidFill>
                <a:latin typeface="Arial Bold"/>
              </a:rPr>
              <a:t>No preprocessing!!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71373"/>
            <a:ext cx="14266390" cy="450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59"/>
              </a:lnSpc>
              <a:spcBef>
                <a:spcPct val="0"/>
              </a:spcBef>
            </a:pPr>
          </a:p>
          <a:p>
            <a:pPr>
              <a:lnSpc>
                <a:spcPts val="3959"/>
              </a:lnSpc>
              <a:spcBef>
                <a:spcPct val="0"/>
              </a:spcBef>
            </a:pPr>
            <a:r>
              <a:rPr lang="en-US" sz="2828" spc="56">
                <a:solidFill>
                  <a:srgbClr val="FFFFFF"/>
                </a:solidFill>
                <a:latin typeface="Arial Bold"/>
              </a:rPr>
              <a:t>Traditional image preprocessing like rotation, scaling, noise injection, resizing etc. helps the model to perform better on unseen data.</a:t>
            </a:r>
          </a:p>
          <a:p>
            <a:pPr>
              <a:lnSpc>
                <a:spcPts val="3959"/>
              </a:lnSpc>
              <a:spcBef>
                <a:spcPct val="0"/>
              </a:spcBef>
            </a:pPr>
          </a:p>
          <a:p>
            <a:pPr>
              <a:lnSpc>
                <a:spcPts val="3959"/>
              </a:lnSpc>
              <a:spcBef>
                <a:spcPct val="0"/>
              </a:spcBef>
            </a:pPr>
            <a:r>
              <a:rPr lang="en-US" sz="2828" spc="56">
                <a:solidFill>
                  <a:srgbClr val="FFFFFF"/>
                </a:solidFill>
                <a:latin typeface="Arial Bold"/>
              </a:rPr>
              <a:t>In our scenario, this doesn’t apply because </a:t>
            </a:r>
          </a:p>
          <a:p>
            <a:pPr marL="610637" indent="-305318" lvl="1">
              <a:lnSpc>
                <a:spcPts val="3959"/>
              </a:lnSpc>
              <a:spcBef>
                <a:spcPct val="0"/>
              </a:spcBef>
              <a:buFont typeface="Arial"/>
              <a:buChar char="•"/>
            </a:pPr>
            <a:r>
              <a:rPr lang="en-US" sz="2828" spc="56">
                <a:solidFill>
                  <a:srgbClr val="FFFFFF"/>
                </a:solidFill>
                <a:latin typeface="Arial Bold"/>
              </a:rPr>
              <a:t>These are not </a:t>
            </a:r>
            <a:r>
              <a:rPr lang="en-US" sz="2828" spc="56">
                <a:solidFill>
                  <a:srgbClr val="FF3B10"/>
                </a:solidFill>
                <a:latin typeface="Arial Bold"/>
              </a:rPr>
              <a:t>Images</a:t>
            </a:r>
            <a:r>
              <a:rPr lang="en-US" sz="2828" spc="56">
                <a:solidFill>
                  <a:srgbClr val="FFFFFF"/>
                </a:solidFill>
                <a:latin typeface="Arial Bold"/>
              </a:rPr>
              <a:t> but </a:t>
            </a:r>
            <a:r>
              <a:rPr lang="en-US" sz="2828" spc="56">
                <a:solidFill>
                  <a:srgbClr val="FF3B10"/>
                </a:solidFill>
                <a:latin typeface="Arial Bold"/>
              </a:rPr>
              <a:t>Energy</a:t>
            </a:r>
            <a:r>
              <a:rPr lang="en-US" sz="2828" spc="56">
                <a:solidFill>
                  <a:srgbClr val="FFFFFF"/>
                </a:solidFill>
                <a:latin typeface="Arial Bold"/>
              </a:rPr>
              <a:t> maps.</a:t>
            </a:r>
          </a:p>
          <a:p>
            <a:pPr marL="610637" indent="-305318" lvl="1">
              <a:lnSpc>
                <a:spcPts val="3959"/>
              </a:lnSpc>
              <a:spcBef>
                <a:spcPct val="0"/>
              </a:spcBef>
              <a:buFont typeface="Arial"/>
              <a:buChar char="•"/>
            </a:pPr>
            <a:r>
              <a:rPr lang="en-US" sz="2828" spc="56">
                <a:solidFill>
                  <a:srgbClr val="FFFFFF"/>
                </a:solidFill>
                <a:latin typeface="Arial Bold"/>
              </a:rPr>
              <a:t>There won’t be any surprises!!</a:t>
            </a:r>
          </a:p>
          <a:p>
            <a:pPr>
              <a:lnSpc>
                <a:spcPts val="3959"/>
              </a:lnSpc>
              <a:spcBef>
                <a:spcPct val="0"/>
              </a:spcBef>
            </a:pPr>
          </a:p>
          <a:p>
            <a:pPr>
              <a:lnSpc>
                <a:spcPts val="39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62686" y="3592372"/>
            <a:ext cx="8620677" cy="2206739"/>
            <a:chOff x="0" y="0"/>
            <a:chExt cx="11494236" cy="29423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06918" y="2485966"/>
              <a:ext cx="8280400" cy="45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71450"/>
              <a:ext cx="11494236" cy="2198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>
                  <a:solidFill>
                    <a:srgbClr val="FF3B10"/>
                  </a:solidFill>
                  <a:latin typeface="Cooper Hewitt Heavy"/>
                </a:rPr>
                <a:t>Modeling Methods and Results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6" id="6"/>
          <p:cNvSpPr/>
          <p:nvPr/>
        </p:nvSpPr>
        <p:spPr>
          <a:xfrm rot="0">
            <a:off x="8333934" y="5143500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6210300" cy="2273445"/>
            <a:chOff x="0" y="0"/>
            <a:chExt cx="8280400" cy="30312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4906"/>
              <a:ext cx="8280400" cy="45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</a:pPr>
              <a:r>
                <a:rPr lang="en-US" sz="1900" spc="95">
                  <a:solidFill>
                    <a:srgbClr val="19222C"/>
                  </a:solidFill>
                  <a:latin typeface="Kollektif Bold"/>
                </a:rPr>
                <a:t>PYTORCH IMPLEMENTATION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5786582" cy="17227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72">
                  <a:solidFill>
                    <a:srgbClr val="19222C"/>
                  </a:solidFill>
                  <a:latin typeface="Kollektif"/>
                </a:rPr>
                <a:t>UNet Model 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72">
                  <a:solidFill>
                    <a:srgbClr val="19222C"/>
                  </a:solidFill>
                  <a:latin typeface="Kollektif"/>
                </a:rPr>
                <a:t>(Only Generator)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986973"/>
              <a:ext cx="2770909" cy="193964"/>
            </a:xfrm>
            <a:prstGeom prst="rect">
              <a:avLst/>
            </a:prstGeom>
            <a:solidFill>
              <a:srgbClr val="FF3B10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747530" y="6834620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18600" y="6834620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16641" y="6834620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04607">
            <a:off x="7431868" y="3901186"/>
            <a:ext cx="1932180" cy="1859723"/>
          </a:xfrm>
          <a:custGeom>
            <a:avLst/>
            <a:gdLst/>
            <a:ahLst/>
            <a:cxnLst/>
            <a:rect r="r" b="b" t="t" l="l"/>
            <a:pathLst>
              <a:path h="1859723" w="1932180">
                <a:moveTo>
                  <a:pt x="0" y="0"/>
                </a:moveTo>
                <a:lnTo>
                  <a:pt x="1932180" y="0"/>
                </a:lnTo>
                <a:lnTo>
                  <a:pt x="1932180" y="1859723"/>
                </a:lnTo>
                <a:lnTo>
                  <a:pt x="0" y="1859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131132" y="3613529"/>
            <a:ext cx="3075319" cy="3059943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3406973" y="3811009"/>
            <a:ext cx="1876871" cy="2040078"/>
          </a:xfrm>
          <a:custGeom>
            <a:avLst/>
            <a:gdLst/>
            <a:ahLst/>
            <a:cxnLst/>
            <a:rect r="r" b="b" t="t" l="l"/>
            <a:pathLst>
              <a:path h="2040078" w="1876871">
                <a:moveTo>
                  <a:pt x="0" y="0"/>
                </a:moveTo>
                <a:lnTo>
                  <a:pt x="1876871" y="0"/>
                </a:lnTo>
                <a:lnTo>
                  <a:pt x="1876871" y="2040078"/>
                </a:lnTo>
                <a:lnTo>
                  <a:pt x="0" y="2040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656953" y="3613529"/>
            <a:ext cx="1168934" cy="1027201"/>
          </a:xfrm>
          <a:custGeom>
            <a:avLst/>
            <a:gdLst/>
            <a:ahLst/>
            <a:cxnLst/>
            <a:rect r="r" b="b" t="t" l="l"/>
            <a:pathLst>
              <a:path h="1027201" w="1168934">
                <a:moveTo>
                  <a:pt x="0" y="0"/>
                </a:moveTo>
                <a:lnTo>
                  <a:pt x="1168934" y="0"/>
                </a:lnTo>
                <a:lnTo>
                  <a:pt x="1168934" y="1027200"/>
                </a:lnTo>
                <a:lnTo>
                  <a:pt x="0" y="1027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20144" y="6748895"/>
            <a:ext cx="3508290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 strike="noStrike" u="none">
                <a:solidFill>
                  <a:srgbClr val="19222C"/>
                </a:solidFill>
                <a:latin typeface="Arial Bold"/>
              </a:rPr>
              <a:t>U-Net is a popular CNN architecture used in semantic image processing.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57159" y="6748895"/>
            <a:ext cx="4173682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 strike="noStrike" u="none">
                <a:solidFill>
                  <a:srgbClr val="19222C"/>
                </a:solidFill>
                <a:latin typeface="Arial Bold"/>
              </a:rPr>
              <a:t>Consists encoder - decoder architecture, and skip connections 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462164" y="6748895"/>
            <a:ext cx="4173682" cy="214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 strike="noStrike" u="none">
                <a:solidFill>
                  <a:srgbClr val="19222C"/>
                </a:solidFill>
                <a:latin typeface="Arial Bold"/>
              </a:rPr>
              <a:t>Skip connections help to mitigate the problem of information loss during downsampling process in the encoder.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8784" y="1601986"/>
            <a:ext cx="12930433" cy="8051024"/>
          </a:xfrm>
          <a:custGeom>
            <a:avLst/>
            <a:gdLst/>
            <a:ahLst/>
            <a:cxnLst/>
            <a:rect r="r" b="b" t="t" l="l"/>
            <a:pathLst>
              <a:path h="8051024" w="12930433">
                <a:moveTo>
                  <a:pt x="0" y="0"/>
                </a:moveTo>
                <a:lnTo>
                  <a:pt x="12930432" y="0"/>
                </a:lnTo>
                <a:lnTo>
                  <a:pt x="12930432" y="8051024"/>
                </a:lnTo>
                <a:lnTo>
                  <a:pt x="0" y="805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5871732" y="542925"/>
            <a:ext cx="1945614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-96">
                <a:solidFill>
                  <a:srgbClr val="FF3B10"/>
                </a:solidFill>
                <a:latin typeface="Cooper Hewitt Heavy"/>
              </a:rPr>
              <a:t>U-Net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417967" y="1687528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689278" y="3768887"/>
            <a:ext cx="3086100" cy="794252"/>
            <a:chOff x="0" y="0"/>
            <a:chExt cx="812800" cy="2091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09186"/>
            </a:xfrm>
            <a:custGeom>
              <a:avLst/>
              <a:gdLst/>
              <a:ahLst/>
              <a:cxnLst/>
              <a:rect r="r" b="b" t="t" l="l"/>
              <a:pathLst>
                <a:path h="20918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9186"/>
                  </a:lnTo>
                  <a:lnTo>
                    <a:pt x="0" y="2091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812800" cy="313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spc="51">
                  <a:solidFill>
                    <a:srgbClr val="000000"/>
                  </a:solidFill>
                  <a:latin typeface="Kollektif Bold"/>
                </a:rPr>
                <a:t>Input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5775378" y="4146963"/>
            <a:ext cx="128590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7061564" y="3188526"/>
            <a:ext cx="3086100" cy="1954974"/>
            <a:chOff x="0" y="0"/>
            <a:chExt cx="812800" cy="514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514890"/>
            </a:xfrm>
            <a:custGeom>
              <a:avLst/>
              <a:gdLst/>
              <a:ahLst/>
              <a:cxnLst/>
              <a:rect r="r" b="b" t="t" l="l"/>
              <a:pathLst>
                <a:path h="51489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386950"/>
                  </a:lnTo>
                  <a:cubicBezTo>
                    <a:pt x="812800" y="420882"/>
                    <a:pt x="799321" y="453424"/>
                    <a:pt x="775327" y="477417"/>
                  </a:cubicBezTo>
                  <a:cubicBezTo>
                    <a:pt x="751333" y="501411"/>
                    <a:pt x="718791" y="514890"/>
                    <a:pt x="684859" y="514890"/>
                  </a:cubicBezTo>
                  <a:lnTo>
                    <a:pt x="127941" y="514890"/>
                  </a:lnTo>
                  <a:cubicBezTo>
                    <a:pt x="94009" y="514890"/>
                    <a:pt x="61467" y="501411"/>
                    <a:pt x="37473" y="477417"/>
                  </a:cubicBezTo>
                  <a:cubicBezTo>
                    <a:pt x="13479" y="453424"/>
                    <a:pt x="0" y="420882"/>
                    <a:pt x="0" y="38695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812800" cy="648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sz="3299" spc="65">
                  <a:solidFill>
                    <a:srgbClr val="000000"/>
                  </a:solidFill>
                  <a:latin typeface="Kollektif"/>
                </a:rPr>
                <a:t>U-Net Model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433850" y="3780584"/>
            <a:ext cx="3086100" cy="741262"/>
            <a:chOff x="0" y="0"/>
            <a:chExt cx="812800" cy="1952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95229"/>
            </a:xfrm>
            <a:custGeom>
              <a:avLst/>
              <a:gdLst/>
              <a:ahLst/>
              <a:cxnLst/>
              <a:rect r="r" b="b" t="t" l="l"/>
              <a:pathLst>
                <a:path h="19522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5229"/>
                  </a:lnTo>
                  <a:lnTo>
                    <a:pt x="0" y="1952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812800" cy="300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 spc="51">
                  <a:solidFill>
                    <a:srgbClr val="000000"/>
                  </a:solidFill>
                  <a:latin typeface="Kollektif Bold"/>
                </a:rPr>
                <a:t>Output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67875" y="5403506"/>
            <a:ext cx="6210300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7967" y="103323"/>
            <a:ext cx="7440818" cy="66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6"/>
              </a:lnSpc>
            </a:pPr>
            <a:r>
              <a:rPr lang="en-US" sz="3462" spc="69">
                <a:solidFill>
                  <a:srgbClr val="FFFFFF"/>
                </a:solidFill>
                <a:latin typeface="Kollektif"/>
              </a:rPr>
              <a:t> U-Net training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0147664" y="4166011"/>
            <a:ext cx="1285904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4138376" y="5839124"/>
            <a:ext cx="883852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53">
                <a:solidFill>
                  <a:srgbClr val="FF3B10"/>
                </a:solidFill>
                <a:latin typeface="Kollektif Bold"/>
              </a:rPr>
              <a:t>Training objective:</a:t>
            </a:r>
            <a:r>
              <a:rPr lang="en-US" sz="2699" spc="53">
                <a:solidFill>
                  <a:srgbClr val="FFFFFF"/>
                </a:solidFill>
                <a:latin typeface="Kollektif Bold"/>
              </a:rPr>
              <a:t> minimize (MSE( Target, Output ))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3B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9382" y="-238991"/>
            <a:ext cx="9393382" cy="10827327"/>
          </a:xfrm>
          <a:prstGeom prst="rect">
            <a:avLst/>
          </a:prstGeom>
          <a:solidFill>
            <a:srgbClr val="19222C"/>
          </a:solidFill>
        </p:spPr>
      </p:sp>
      <p:sp>
        <p:nvSpPr>
          <p:cNvPr name="AutoShape 3" id="3"/>
          <p:cNvSpPr/>
          <p:nvPr/>
        </p:nvSpPr>
        <p:spPr>
          <a:xfrm rot="0">
            <a:off x="494308" y="1479130"/>
            <a:ext cx="2110902" cy="14776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788398" y="5174673"/>
            <a:ext cx="1317821" cy="1273345"/>
          </a:xfrm>
          <a:custGeom>
            <a:avLst/>
            <a:gdLst/>
            <a:ahLst/>
            <a:cxnLst/>
            <a:rect r="r" b="b" t="t" l="l"/>
            <a:pathLst>
              <a:path h="1273345" w="1317821">
                <a:moveTo>
                  <a:pt x="0" y="0"/>
                </a:moveTo>
                <a:lnTo>
                  <a:pt x="1317822" y="0"/>
                </a:lnTo>
                <a:lnTo>
                  <a:pt x="1317822" y="1273345"/>
                </a:lnTo>
                <a:lnTo>
                  <a:pt x="0" y="127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9520" y="5344502"/>
            <a:ext cx="1548794" cy="1103516"/>
          </a:xfrm>
          <a:custGeom>
            <a:avLst/>
            <a:gdLst/>
            <a:ahLst/>
            <a:cxnLst/>
            <a:rect r="r" b="b" t="t" l="l"/>
            <a:pathLst>
              <a:path h="1103516" w="1548794">
                <a:moveTo>
                  <a:pt x="0" y="0"/>
                </a:moveTo>
                <a:lnTo>
                  <a:pt x="1548794" y="0"/>
                </a:lnTo>
                <a:lnTo>
                  <a:pt x="1548794" y="1103516"/>
                </a:lnTo>
                <a:lnTo>
                  <a:pt x="0" y="1103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3034" y="5222245"/>
            <a:ext cx="1301150" cy="1603883"/>
          </a:xfrm>
          <a:custGeom>
            <a:avLst/>
            <a:gdLst/>
            <a:ahLst/>
            <a:cxnLst/>
            <a:rect r="r" b="b" t="t" l="l"/>
            <a:pathLst>
              <a:path h="1603883" w="1301150">
                <a:moveTo>
                  <a:pt x="0" y="0"/>
                </a:moveTo>
                <a:lnTo>
                  <a:pt x="1301150" y="0"/>
                </a:lnTo>
                <a:lnTo>
                  <a:pt x="1301150" y="1603883"/>
                </a:lnTo>
                <a:lnTo>
                  <a:pt x="0" y="1603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64238" y="5222245"/>
            <a:ext cx="1944822" cy="1859736"/>
          </a:xfrm>
          <a:custGeom>
            <a:avLst/>
            <a:gdLst/>
            <a:ahLst/>
            <a:cxnLst/>
            <a:rect r="r" b="b" t="t" l="l"/>
            <a:pathLst>
              <a:path h="1859736" w="1944822">
                <a:moveTo>
                  <a:pt x="0" y="0"/>
                </a:moveTo>
                <a:lnTo>
                  <a:pt x="1944822" y="0"/>
                </a:lnTo>
                <a:lnTo>
                  <a:pt x="1944822" y="1859736"/>
                </a:lnTo>
                <a:lnTo>
                  <a:pt x="0" y="185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51106" y="5222245"/>
            <a:ext cx="1944822" cy="1859736"/>
          </a:xfrm>
          <a:custGeom>
            <a:avLst/>
            <a:gdLst/>
            <a:ahLst/>
            <a:cxnLst/>
            <a:rect r="r" b="b" t="t" l="l"/>
            <a:pathLst>
              <a:path h="1859736" w="1944822">
                <a:moveTo>
                  <a:pt x="0" y="0"/>
                </a:moveTo>
                <a:lnTo>
                  <a:pt x="1944822" y="0"/>
                </a:lnTo>
                <a:lnTo>
                  <a:pt x="1944822" y="1859736"/>
                </a:lnTo>
                <a:lnTo>
                  <a:pt x="0" y="185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91064">
            <a:off x="15191109" y="3433248"/>
            <a:ext cx="623850" cy="1864768"/>
          </a:xfrm>
          <a:custGeom>
            <a:avLst/>
            <a:gdLst/>
            <a:ahLst/>
            <a:cxnLst/>
            <a:rect r="r" b="b" t="t" l="l"/>
            <a:pathLst>
              <a:path h="1864768" w="623850">
                <a:moveTo>
                  <a:pt x="0" y="0"/>
                </a:moveTo>
                <a:lnTo>
                  <a:pt x="623850" y="0"/>
                </a:lnTo>
                <a:lnTo>
                  <a:pt x="623850" y="1864769"/>
                </a:lnTo>
                <a:lnTo>
                  <a:pt x="0" y="18647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180982" y="2662884"/>
            <a:ext cx="4972627" cy="1216025"/>
            <a:chOff x="0" y="0"/>
            <a:chExt cx="6630170" cy="16213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33475"/>
              <a:ext cx="6630170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Kollektif"/>
                </a:rPr>
                <a:t>Uses PatchGAN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4912" y="-171450"/>
              <a:ext cx="6340346" cy="1144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>
                  <a:solidFill>
                    <a:srgbClr val="FFFFFF"/>
                  </a:solidFill>
                  <a:latin typeface="Cooper Hewitt Heavy"/>
                </a:rPr>
                <a:t>Discrimator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9445609">
            <a:off x="11777783" y="3475246"/>
            <a:ext cx="623850" cy="1864768"/>
          </a:xfrm>
          <a:custGeom>
            <a:avLst/>
            <a:gdLst/>
            <a:ahLst/>
            <a:cxnLst/>
            <a:rect r="r" b="b" t="t" l="l"/>
            <a:pathLst>
              <a:path h="1864768" w="623850">
                <a:moveTo>
                  <a:pt x="623850" y="0"/>
                </a:moveTo>
                <a:lnTo>
                  <a:pt x="0" y="0"/>
                </a:lnTo>
                <a:lnTo>
                  <a:pt x="0" y="1864768"/>
                </a:lnTo>
                <a:lnTo>
                  <a:pt x="623850" y="1864768"/>
                </a:lnTo>
                <a:lnTo>
                  <a:pt x="62385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6157" y="7914868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1"/>
                </a:lnTo>
                <a:lnTo>
                  <a:pt x="0" y="383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30319" y="7914868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1" y="0"/>
                </a:lnTo>
                <a:lnTo>
                  <a:pt x="383601" y="383601"/>
                </a:lnTo>
                <a:lnTo>
                  <a:pt x="0" y="383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8804654">
            <a:off x="7645479" y="2653643"/>
            <a:ext cx="2386309" cy="1744175"/>
          </a:xfrm>
          <a:custGeom>
            <a:avLst/>
            <a:gdLst/>
            <a:ahLst/>
            <a:cxnLst/>
            <a:rect r="r" b="b" t="t" l="l"/>
            <a:pathLst>
              <a:path h="1744175" w="2386309">
                <a:moveTo>
                  <a:pt x="0" y="1744175"/>
                </a:moveTo>
                <a:lnTo>
                  <a:pt x="2386309" y="1744175"/>
                </a:lnTo>
                <a:lnTo>
                  <a:pt x="2386309" y="0"/>
                </a:lnTo>
                <a:lnTo>
                  <a:pt x="0" y="0"/>
                </a:lnTo>
                <a:lnTo>
                  <a:pt x="0" y="174417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03034" y="1817393"/>
            <a:ext cx="1788742" cy="1772480"/>
          </a:xfrm>
          <a:custGeom>
            <a:avLst/>
            <a:gdLst/>
            <a:ahLst/>
            <a:cxnLst/>
            <a:rect r="r" b="b" t="t" l="l"/>
            <a:pathLst>
              <a:path h="1772480" w="1788742">
                <a:moveTo>
                  <a:pt x="0" y="0"/>
                </a:moveTo>
                <a:lnTo>
                  <a:pt x="1788741" y="0"/>
                </a:lnTo>
                <a:lnTo>
                  <a:pt x="1788741" y="1772480"/>
                </a:lnTo>
                <a:lnTo>
                  <a:pt x="0" y="17724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4308" y="1731668"/>
            <a:ext cx="6308078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FFFFFF"/>
                </a:solidFill>
                <a:latin typeface="Arial Bold"/>
              </a:rPr>
              <a:t>PYTORCH IMPLEMENTATION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4308" y="170082"/>
            <a:ext cx="585875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Arial Bold"/>
              </a:rPr>
              <a:t>Pix2Pix</a:t>
            </a:r>
          </a:p>
          <a:p>
            <a:pPr algn="l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Arial Bold"/>
              </a:rPr>
              <a:t>(Generator and Discriminator)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60995" y="2662884"/>
            <a:ext cx="4972627" cy="1216025"/>
            <a:chOff x="0" y="0"/>
            <a:chExt cx="6630170" cy="16213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133475"/>
              <a:ext cx="6630170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60">
                  <a:solidFill>
                    <a:srgbClr val="FFFFFF"/>
                  </a:solidFill>
                  <a:latin typeface="Kollektif"/>
                </a:rPr>
                <a:t>UNet generator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4912" y="-171450"/>
              <a:ext cx="6340346" cy="1144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>
                  <a:solidFill>
                    <a:srgbClr val="FFFFFF"/>
                  </a:solidFill>
                  <a:latin typeface="Cooper Hewitt Heavy"/>
                </a:rPr>
                <a:t>Generator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960995" y="4579938"/>
            <a:ext cx="97023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Input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48347" y="4403725"/>
            <a:ext cx="201589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Generator in action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45121" y="4336109"/>
            <a:ext cx="201589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Predicted image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05975" y="5810535"/>
            <a:ext cx="201589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Predicted image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37718" y="5810535"/>
            <a:ext cx="201589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Actual 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Image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34717" y="3667856"/>
            <a:ext cx="2015891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Real or Fake?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09520" y="7829143"/>
            <a:ext cx="5551492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Built on Conditional Generative Adversarial Networks, with an image as a condition rather than random noise.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42662" y="7829143"/>
            <a:ext cx="5551492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PatchGAN discriminator analyzes patches of images rather than the entire image, optimizing for local image structure.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136055" y="2250134"/>
            <a:ext cx="2015891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Feedback for Generator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Page 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417967" y="1687528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516038" y="2356935"/>
            <a:ext cx="1607212" cy="446640"/>
            <a:chOff x="0" y="0"/>
            <a:chExt cx="652301" cy="1812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2301" cy="181273"/>
            </a:xfrm>
            <a:custGeom>
              <a:avLst/>
              <a:gdLst/>
              <a:ahLst/>
              <a:cxnLst/>
              <a:rect r="r" b="b" t="t" l="l"/>
              <a:pathLst>
                <a:path h="181273" w="652301">
                  <a:moveTo>
                    <a:pt x="0" y="0"/>
                  </a:moveTo>
                  <a:lnTo>
                    <a:pt x="652301" y="0"/>
                  </a:lnTo>
                  <a:lnTo>
                    <a:pt x="652301" y="181273"/>
                  </a:lnTo>
                  <a:lnTo>
                    <a:pt x="0" y="1812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652301" cy="25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 spc="36">
                  <a:solidFill>
                    <a:srgbClr val="000000"/>
                  </a:solidFill>
                  <a:latin typeface="Arial Bold"/>
                </a:rPr>
                <a:t>Input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2123250" y="2567893"/>
            <a:ext cx="628139" cy="1236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2751389" y="2262903"/>
            <a:ext cx="1744761" cy="609980"/>
            <a:chOff x="0" y="0"/>
            <a:chExt cx="708127" cy="2475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8127" cy="247566"/>
            </a:xfrm>
            <a:custGeom>
              <a:avLst/>
              <a:gdLst/>
              <a:ahLst/>
              <a:cxnLst/>
              <a:rect r="r" b="b" t="t" l="l"/>
              <a:pathLst>
                <a:path h="247566" w="708127">
                  <a:moveTo>
                    <a:pt x="123783" y="0"/>
                  </a:moveTo>
                  <a:lnTo>
                    <a:pt x="584344" y="0"/>
                  </a:lnTo>
                  <a:cubicBezTo>
                    <a:pt x="652707" y="0"/>
                    <a:pt x="708127" y="55420"/>
                    <a:pt x="708127" y="123783"/>
                  </a:cubicBezTo>
                  <a:lnTo>
                    <a:pt x="708127" y="123783"/>
                  </a:lnTo>
                  <a:cubicBezTo>
                    <a:pt x="708127" y="192146"/>
                    <a:pt x="652707" y="247566"/>
                    <a:pt x="584344" y="247566"/>
                  </a:cubicBezTo>
                  <a:lnTo>
                    <a:pt x="123783" y="247566"/>
                  </a:lnTo>
                  <a:cubicBezTo>
                    <a:pt x="55420" y="247566"/>
                    <a:pt x="0" y="192146"/>
                    <a:pt x="0" y="123783"/>
                  </a:cubicBezTo>
                  <a:lnTo>
                    <a:pt x="0" y="123783"/>
                  </a:lnTo>
                  <a:cubicBezTo>
                    <a:pt x="0" y="55420"/>
                    <a:pt x="55420" y="0"/>
                    <a:pt x="123783" y="0"/>
                  </a:cubicBez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08127" cy="32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Generator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24532" y="2356935"/>
            <a:ext cx="1607212" cy="695376"/>
            <a:chOff x="0" y="0"/>
            <a:chExt cx="652301" cy="282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2301" cy="282225"/>
            </a:xfrm>
            <a:custGeom>
              <a:avLst/>
              <a:gdLst/>
              <a:ahLst/>
              <a:cxnLst/>
              <a:rect r="r" b="b" t="t" l="l"/>
              <a:pathLst>
                <a:path h="282225" w="652301">
                  <a:moveTo>
                    <a:pt x="0" y="0"/>
                  </a:moveTo>
                  <a:lnTo>
                    <a:pt x="652301" y="0"/>
                  </a:lnTo>
                  <a:lnTo>
                    <a:pt x="652301" y="282225"/>
                  </a:lnTo>
                  <a:lnTo>
                    <a:pt x="0" y="2822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652301" cy="358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output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4496393" y="2574074"/>
            <a:ext cx="628139" cy="1236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516038" y="3558683"/>
            <a:ext cx="1618283" cy="449717"/>
            <a:chOff x="0" y="0"/>
            <a:chExt cx="652301" cy="1812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2301" cy="181273"/>
            </a:xfrm>
            <a:custGeom>
              <a:avLst/>
              <a:gdLst/>
              <a:ahLst/>
              <a:cxnLst/>
              <a:rect r="r" b="b" t="t" l="l"/>
              <a:pathLst>
                <a:path h="181273" w="652301">
                  <a:moveTo>
                    <a:pt x="0" y="0"/>
                  </a:moveTo>
                  <a:lnTo>
                    <a:pt x="652301" y="0"/>
                  </a:lnTo>
                  <a:lnTo>
                    <a:pt x="652301" y="181273"/>
                  </a:lnTo>
                  <a:lnTo>
                    <a:pt x="0" y="18127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652301" cy="25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36" strike="noStrike" u="none">
                  <a:solidFill>
                    <a:srgbClr val="000000"/>
                  </a:solidFill>
                  <a:latin typeface="Arial Bold"/>
                </a:rPr>
                <a:t>Input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952741" y="3761571"/>
            <a:ext cx="959770" cy="45924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2912512" y="3913720"/>
            <a:ext cx="1756780" cy="614182"/>
            <a:chOff x="0" y="0"/>
            <a:chExt cx="708127" cy="24756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8127" cy="247566"/>
            </a:xfrm>
            <a:custGeom>
              <a:avLst/>
              <a:gdLst/>
              <a:ahLst/>
              <a:cxnLst/>
              <a:rect r="r" b="b" t="t" l="l"/>
              <a:pathLst>
                <a:path h="247566" w="708127">
                  <a:moveTo>
                    <a:pt x="123783" y="0"/>
                  </a:moveTo>
                  <a:lnTo>
                    <a:pt x="584344" y="0"/>
                  </a:lnTo>
                  <a:cubicBezTo>
                    <a:pt x="652707" y="0"/>
                    <a:pt x="708127" y="55420"/>
                    <a:pt x="708127" y="123783"/>
                  </a:cubicBezTo>
                  <a:lnTo>
                    <a:pt x="708127" y="123783"/>
                  </a:lnTo>
                  <a:cubicBezTo>
                    <a:pt x="708127" y="192146"/>
                    <a:pt x="652707" y="247566"/>
                    <a:pt x="584344" y="247566"/>
                  </a:cubicBezTo>
                  <a:lnTo>
                    <a:pt x="123783" y="247566"/>
                  </a:lnTo>
                  <a:cubicBezTo>
                    <a:pt x="55420" y="247566"/>
                    <a:pt x="0" y="192146"/>
                    <a:pt x="0" y="123783"/>
                  </a:cubicBezTo>
                  <a:lnTo>
                    <a:pt x="0" y="123783"/>
                  </a:lnTo>
                  <a:cubicBezTo>
                    <a:pt x="0" y="55420"/>
                    <a:pt x="55420" y="0"/>
                    <a:pt x="123783" y="0"/>
                  </a:cubicBez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708127" cy="32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Discriminator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6038" y="4693783"/>
            <a:ext cx="1618283" cy="449717"/>
            <a:chOff x="0" y="0"/>
            <a:chExt cx="652301" cy="1812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52301" cy="181273"/>
            </a:xfrm>
            <a:custGeom>
              <a:avLst/>
              <a:gdLst/>
              <a:ahLst/>
              <a:cxnLst/>
              <a:rect r="r" b="b" t="t" l="l"/>
              <a:pathLst>
                <a:path h="181273" w="652301">
                  <a:moveTo>
                    <a:pt x="0" y="0"/>
                  </a:moveTo>
                  <a:lnTo>
                    <a:pt x="652301" y="0"/>
                  </a:lnTo>
                  <a:lnTo>
                    <a:pt x="652301" y="181273"/>
                  </a:lnTo>
                  <a:lnTo>
                    <a:pt x="0" y="1812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652301" cy="25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output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4669536" y="4227035"/>
            <a:ext cx="632466" cy="1244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6" id="26"/>
          <p:cNvSpPr/>
          <p:nvPr/>
        </p:nvSpPr>
        <p:spPr>
          <a:xfrm flipV="true">
            <a:off x="2136730" y="4220811"/>
            <a:ext cx="775782" cy="733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5302189" y="3995952"/>
            <a:ext cx="2346905" cy="653552"/>
            <a:chOff x="0" y="0"/>
            <a:chExt cx="945996" cy="2634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5996" cy="263435"/>
            </a:xfrm>
            <a:custGeom>
              <a:avLst/>
              <a:gdLst/>
              <a:ahLst/>
              <a:cxnLst/>
              <a:rect r="r" b="b" t="t" l="l"/>
              <a:pathLst>
                <a:path h="263435" w="945996">
                  <a:moveTo>
                    <a:pt x="0" y="0"/>
                  </a:moveTo>
                  <a:lnTo>
                    <a:pt x="945996" y="0"/>
                  </a:lnTo>
                  <a:lnTo>
                    <a:pt x="945996" y="263435"/>
                  </a:lnTo>
                  <a:lnTo>
                    <a:pt x="0" y="2634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76200"/>
              <a:ext cx="945996" cy="339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fake_disc_output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16038" y="5890009"/>
            <a:ext cx="1618283" cy="449717"/>
            <a:chOff x="0" y="0"/>
            <a:chExt cx="652301" cy="18127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52301" cy="181273"/>
            </a:xfrm>
            <a:custGeom>
              <a:avLst/>
              <a:gdLst/>
              <a:ahLst/>
              <a:cxnLst/>
              <a:rect r="r" b="b" t="t" l="l"/>
              <a:pathLst>
                <a:path h="181273" w="652301">
                  <a:moveTo>
                    <a:pt x="0" y="0"/>
                  </a:moveTo>
                  <a:lnTo>
                    <a:pt x="652301" y="0"/>
                  </a:lnTo>
                  <a:lnTo>
                    <a:pt x="652301" y="181273"/>
                  </a:lnTo>
                  <a:lnTo>
                    <a:pt x="0" y="1812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652301" cy="25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Input</a:t>
              </a: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952741" y="6092897"/>
            <a:ext cx="959770" cy="45924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2912512" y="6245047"/>
            <a:ext cx="1756780" cy="614182"/>
            <a:chOff x="0" y="0"/>
            <a:chExt cx="708127" cy="24756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08127" cy="247566"/>
            </a:xfrm>
            <a:custGeom>
              <a:avLst/>
              <a:gdLst/>
              <a:ahLst/>
              <a:cxnLst/>
              <a:rect r="r" b="b" t="t" l="l"/>
              <a:pathLst>
                <a:path h="247566" w="708127">
                  <a:moveTo>
                    <a:pt x="123783" y="0"/>
                  </a:moveTo>
                  <a:lnTo>
                    <a:pt x="584344" y="0"/>
                  </a:lnTo>
                  <a:cubicBezTo>
                    <a:pt x="652707" y="0"/>
                    <a:pt x="708127" y="55420"/>
                    <a:pt x="708127" y="123783"/>
                  </a:cubicBezTo>
                  <a:lnTo>
                    <a:pt x="708127" y="123783"/>
                  </a:lnTo>
                  <a:cubicBezTo>
                    <a:pt x="708127" y="192146"/>
                    <a:pt x="652707" y="247566"/>
                    <a:pt x="584344" y="247566"/>
                  </a:cubicBezTo>
                  <a:lnTo>
                    <a:pt x="123783" y="247566"/>
                  </a:lnTo>
                  <a:cubicBezTo>
                    <a:pt x="55420" y="247566"/>
                    <a:pt x="0" y="192146"/>
                    <a:pt x="0" y="123783"/>
                  </a:cubicBezTo>
                  <a:lnTo>
                    <a:pt x="0" y="123783"/>
                  </a:lnTo>
                  <a:cubicBezTo>
                    <a:pt x="0" y="55420"/>
                    <a:pt x="55420" y="0"/>
                    <a:pt x="123783" y="0"/>
                  </a:cubicBez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76200"/>
              <a:ext cx="708127" cy="323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Discriminator 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16038" y="7025110"/>
            <a:ext cx="1618283" cy="449717"/>
            <a:chOff x="0" y="0"/>
            <a:chExt cx="652301" cy="18127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52301" cy="181273"/>
            </a:xfrm>
            <a:custGeom>
              <a:avLst/>
              <a:gdLst/>
              <a:ahLst/>
              <a:cxnLst/>
              <a:rect r="r" b="b" t="t" l="l"/>
              <a:pathLst>
                <a:path h="181273" w="652301">
                  <a:moveTo>
                    <a:pt x="0" y="0"/>
                  </a:moveTo>
                  <a:lnTo>
                    <a:pt x="652301" y="0"/>
                  </a:lnTo>
                  <a:lnTo>
                    <a:pt x="652301" y="181273"/>
                  </a:lnTo>
                  <a:lnTo>
                    <a:pt x="0" y="1812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76200"/>
              <a:ext cx="652301" cy="25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target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4669536" y="6558361"/>
            <a:ext cx="632466" cy="1244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1" id="41"/>
          <p:cNvSpPr/>
          <p:nvPr/>
        </p:nvSpPr>
        <p:spPr>
          <a:xfrm flipV="true">
            <a:off x="2136730" y="6552138"/>
            <a:ext cx="775782" cy="733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2" id="42"/>
          <p:cNvGrpSpPr/>
          <p:nvPr/>
        </p:nvGrpSpPr>
        <p:grpSpPr>
          <a:xfrm rot="0">
            <a:off x="5302189" y="6327279"/>
            <a:ext cx="2346905" cy="697831"/>
            <a:chOff x="0" y="0"/>
            <a:chExt cx="945996" cy="28128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945996" cy="281283"/>
            </a:xfrm>
            <a:custGeom>
              <a:avLst/>
              <a:gdLst/>
              <a:ahLst/>
              <a:cxnLst/>
              <a:rect r="r" b="b" t="t" l="l"/>
              <a:pathLst>
                <a:path h="281283" w="945996">
                  <a:moveTo>
                    <a:pt x="0" y="0"/>
                  </a:moveTo>
                  <a:lnTo>
                    <a:pt x="945996" y="0"/>
                  </a:lnTo>
                  <a:lnTo>
                    <a:pt x="945996" y="281283"/>
                  </a:lnTo>
                  <a:lnTo>
                    <a:pt x="0" y="281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76200"/>
              <a:ext cx="945996" cy="357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real_disc_output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150862" y="1760264"/>
            <a:ext cx="9570703" cy="1292046"/>
            <a:chOff x="0" y="0"/>
            <a:chExt cx="2520679" cy="34029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520679" cy="340292"/>
            </a:xfrm>
            <a:custGeom>
              <a:avLst/>
              <a:gdLst/>
              <a:ahLst/>
              <a:cxnLst/>
              <a:rect r="r" b="b" t="t" l="l"/>
              <a:pathLst>
                <a:path h="340292" w="2520679">
                  <a:moveTo>
                    <a:pt x="41255" y="0"/>
                  </a:moveTo>
                  <a:lnTo>
                    <a:pt x="2479424" y="0"/>
                  </a:lnTo>
                  <a:cubicBezTo>
                    <a:pt x="2502209" y="0"/>
                    <a:pt x="2520679" y="18470"/>
                    <a:pt x="2520679" y="41255"/>
                  </a:cubicBezTo>
                  <a:lnTo>
                    <a:pt x="2520679" y="299037"/>
                  </a:lnTo>
                  <a:cubicBezTo>
                    <a:pt x="2520679" y="321822"/>
                    <a:pt x="2502209" y="340292"/>
                    <a:pt x="2479424" y="340292"/>
                  </a:cubicBezTo>
                  <a:lnTo>
                    <a:pt x="41255" y="340292"/>
                  </a:lnTo>
                  <a:cubicBezTo>
                    <a:pt x="30313" y="340292"/>
                    <a:pt x="19820" y="335946"/>
                    <a:pt x="12083" y="328209"/>
                  </a:cubicBezTo>
                  <a:cubicBezTo>
                    <a:pt x="4346" y="320472"/>
                    <a:pt x="0" y="309979"/>
                    <a:pt x="0" y="299037"/>
                  </a:cubicBezTo>
                  <a:lnTo>
                    <a:pt x="0" y="41255"/>
                  </a:lnTo>
                  <a:cubicBezTo>
                    <a:pt x="0" y="30313"/>
                    <a:pt x="4346" y="19820"/>
                    <a:pt x="12083" y="12083"/>
                  </a:cubicBezTo>
                  <a:cubicBezTo>
                    <a:pt x="19820" y="4346"/>
                    <a:pt x="30313" y="0"/>
                    <a:pt x="412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76200"/>
              <a:ext cx="2520679" cy="416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38" u="sng">
                  <a:solidFill>
                    <a:srgbClr val="FF3B10"/>
                  </a:solidFill>
                  <a:latin typeface="Arial Bold"/>
                </a:rPr>
                <a:t>Generator training objective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38">
                  <a:solidFill>
                    <a:srgbClr val="000000"/>
                  </a:solidFill>
                  <a:latin typeface="Arial Bold"/>
                </a:rPr>
                <a:t> minimize (MSE(target,output) + Lambda*BCEL(fake_disc_output, np.ones(30,30)))</a:t>
              </a: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Page 17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17967" y="784866"/>
            <a:ext cx="7440818" cy="65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6"/>
              </a:lnSpc>
            </a:pPr>
            <a:r>
              <a:rPr lang="en-US" sz="3462" spc="69">
                <a:solidFill>
                  <a:srgbClr val="FFFFFF"/>
                </a:solidFill>
                <a:latin typeface="Arial"/>
              </a:rPr>
              <a:t> Pix2Pix training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833635" y="6952288"/>
            <a:ext cx="4771544" cy="35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"/>
              </a:lnSpc>
            </a:pPr>
          </a:p>
        </p:txBody>
      </p:sp>
      <p:grpSp>
        <p:nvGrpSpPr>
          <p:cNvPr name="Group 51" id="51"/>
          <p:cNvGrpSpPr/>
          <p:nvPr/>
        </p:nvGrpSpPr>
        <p:grpSpPr>
          <a:xfrm rot="0">
            <a:off x="8150862" y="3995952"/>
            <a:ext cx="9570703" cy="1307103"/>
            <a:chOff x="0" y="0"/>
            <a:chExt cx="2520679" cy="34425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520679" cy="344258"/>
            </a:xfrm>
            <a:custGeom>
              <a:avLst/>
              <a:gdLst/>
              <a:ahLst/>
              <a:cxnLst/>
              <a:rect r="r" b="b" t="t" l="l"/>
              <a:pathLst>
                <a:path h="344258" w="2520679">
                  <a:moveTo>
                    <a:pt x="41255" y="0"/>
                  </a:moveTo>
                  <a:lnTo>
                    <a:pt x="2479424" y="0"/>
                  </a:lnTo>
                  <a:cubicBezTo>
                    <a:pt x="2502209" y="0"/>
                    <a:pt x="2520679" y="18470"/>
                    <a:pt x="2520679" y="41255"/>
                  </a:cubicBezTo>
                  <a:lnTo>
                    <a:pt x="2520679" y="303003"/>
                  </a:lnTo>
                  <a:cubicBezTo>
                    <a:pt x="2520679" y="313944"/>
                    <a:pt x="2516333" y="324438"/>
                    <a:pt x="2508596" y="332174"/>
                  </a:cubicBezTo>
                  <a:cubicBezTo>
                    <a:pt x="2500859" y="339911"/>
                    <a:pt x="2490366" y="344258"/>
                    <a:pt x="2479424" y="344258"/>
                  </a:cubicBezTo>
                  <a:lnTo>
                    <a:pt x="41255" y="344258"/>
                  </a:lnTo>
                  <a:cubicBezTo>
                    <a:pt x="18470" y="344258"/>
                    <a:pt x="0" y="325787"/>
                    <a:pt x="0" y="303003"/>
                  </a:cubicBezTo>
                  <a:lnTo>
                    <a:pt x="0" y="41255"/>
                  </a:lnTo>
                  <a:cubicBezTo>
                    <a:pt x="0" y="30313"/>
                    <a:pt x="4346" y="19820"/>
                    <a:pt x="12083" y="12083"/>
                  </a:cubicBezTo>
                  <a:cubicBezTo>
                    <a:pt x="19820" y="4346"/>
                    <a:pt x="30313" y="0"/>
                    <a:pt x="4125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76200"/>
              <a:ext cx="2520679" cy="420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38" strike="noStrike" u="sng">
                  <a:solidFill>
                    <a:srgbClr val="FF3B10"/>
                  </a:solidFill>
                  <a:latin typeface="Arial Bold"/>
                </a:rPr>
                <a:t>Discriminator training objective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38" strike="noStrike">
                  <a:solidFill>
                    <a:srgbClr val="000000"/>
                  </a:solidFill>
                  <a:latin typeface="Arial Bold"/>
                </a:rPr>
                <a:t>minimize (BCEL(true_disc_output, np.ones(30,30))+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38" strike="noStrike">
                  <a:solidFill>
                    <a:srgbClr val="000000"/>
                  </a:solidFill>
                  <a:latin typeface="Arial Bold"/>
                </a:rPr>
                <a:t>BCEL(fake_disc_output, np.zeros(30,30)))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36885" y="1028700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847507"/>
            <a:ext cx="6827908" cy="3132599"/>
          </a:xfrm>
          <a:custGeom>
            <a:avLst/>
            <a:gdLst/>
            <a:ahLst/>
            <a:cxnLst/>
            <a:rect r="r" b="b" t="t" l="l"/>
            <a:pathLst>
              <a:path h="3132599" w="6827908">
                <a:moveTo>
                  <a:pt x="0" y="0"/>
                </a:moveTo>
                <a:lnTo>
                  <a:pt x="6827908" y="0"/>
                </a:lnTo>
                <a:lnTo>
                  <a:pt x="6827908" y="3132599"/>
                </a:lnTo>
                <a:lnTo>
                  <a:pt x="0" y="3132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941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42063" y="5847507"/>
            <a:ext cx="6667774" cy="3132599"/>
          </a:xfrm>
          <a:custGeom>
            <a:avLst/>
            <a:gdLst/>
            <a:ahLst/>
            <a:cxnLst/>
            <a:rect r="r" b="b" t="t" l="l"/>
            <a:pathLst>
              <a:path h="3132599" w="6667774">
                <a:moveTo>
                  <a:pt x="0" y="0"/>
                </a:moveTo>
                <a:lnTo>
                  <a:pt x="6667774" y="0"/>
                </a:lnTo>
                <a:lnTo>
                  <a:pt x="6667774" y="3132599"/>
                </a:lnTo>
                <a:lnTo>
                  <a:pt x="0" y="3132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012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3244" y="2132888"/>
            <a:ext cx="9733666" cy="3209929"/>
          </a:xfrm>
          <a:custGeom>
            <a:avLst/>
            <a:gdLst/>
            <a:ahLst/>
            <a:cxnLst/>
            <a:rect r="r" b="b" t="t" l="l"/>
            <a:pathLst>
              <a:path h="3209929" w="9733666">
                <a:moveTo>
                  <a:pt x="0" y="0"/>
                </a:moveTo>
                <a:lnTo>
                  <a:pt x="9733666" y="0"/>
                </a:lnTo>
                <a:lnTo>
                  <a:pt x="9733666" y="3209928"/>
                </a:lnTo>
                <a:lnTo>
                  <a:pt x="0" y="320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54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885" y="186986"/>
            <a:ext cx="1279654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Arial Bold"/>
              </a:rPr>
              <a:t>MSE is a more meaningful evaluation metric than MAPE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885" y="1240848"/>
            <a:ext cx="10697723" cy="387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0">
                <a:solidFill>
                  <a:srgbClr val="FFFFFF"/>
                </a:solidFill>
                <a:latin typeface="Arial Bold"/>
              </a:rPr>
              <a:t>RESULT: SPATIAL DISTRIBUTION OF ERRORS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5066" y="9046897"/>
            <a:ext cx="4674989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FFFFFF"/>
                </a:solidFill>
                <a:latin typeface="Arial Bold"/>
              </a:rPr>
              <a:t>Mean Squared Error (MSE)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2874" y="9046897"/>
            <a:ext cx="6504286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FFFFFF"/>
                </a:solidFill>
                <a:latin typeface="Arial Bold"/>
              </a:rPr>
              <a:t>Mean Absolute Percent Error (MAPE)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89568" y="1631451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467750" y="2433841"/>
            <a:ext cx="5958222" cy="6397944"/>
          </a:xfrm>
          <a:custGeom>
            <a:avLst/>
            <a:gdLst/>
            <a:ahLst/>
            <a:cxnLst/>
            <a:rect r="r" b="b" t="t" l="l"/>
            <a:pathLst>
              <a:path h="6397944" w="5958222">
                <a:moveTo>
                  <a:pt x="0" y="0"/>
                </a:moveTo>
                <a:lnTo>
                  <a:pt x="5958222" y="0"/>
                </a:lnTo>
                <a:lnTo>
                  <a:pt x="5958222" y="6397944"/>
                </a:lnTo>
                <a:lnTo>
                  <a:pt x="0" y="6397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58032" y="2502365"/>
            <a:ext cx="6234526" cy="6329420"/>
          </a:xfrm>
          <a:custGeom>
            <a:avLst/>
            <a:gdLst/>
            <a:ahLst/>
            <a:cxnLst/>
            <a:rect r="r" b="b" t="t" l="l"/>
            <a:pathLst>
              <a:path h="6329420" w="6234526">
                <a:moveTo>
                  <a:pt x="0" y="0"/>
                </a:moveTo>
                <a:lnTo>
                  <a:pt x="6234526" y="0"/>
                </a:lnTo>
                <a:lnTo>
                  <a:pt x="6234526" y="6329420"/>
                </a:lnTo>
                <a:lnTo>
                  <a:pt x="0" y="6329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14658" y="4663862"/>
            <a:ext cx="442892" cy="442892"/>
          </a:xfrm>
          <a:custGeom>
            <a:avLst/>
            <a:gdLst/>
            <a:ahLst/>
            <a:cxnLst/>
            <a:rect r="r" b="b" t="t" l="l"/>
            <a:pathLst>
              <a:path h="442892" w="442892">
                <a:moveTo>
                  <a:pt x="0" y="0"/>
                </a:moveTo>
                <a:lnTo>
                  <a:pt x="442892" y="0"/>
                </a:lnTo>
                <a:lnTo>
                  <a:pt x="442892" y="442892"/>
                </a:lnTo>
                <a:lnTo>
                  <a:pt x="0" y="442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9568" y="646566"/>
            <a:ext cx="17136928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Arial Bold"/>
              </a:rPr>
              <a:t>L1 models outperform L2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683" y="9805671"/>
            <a:ext cx="9691964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 spc="26">
                <a:solidFill>
                  <a:srgbClr val="FFFFFF"/>
                </a:solidFill>
                <a:latin typeface="Kollektif Italics"/>
              </a:rPr>
              <a:t>*unet - unet with L1 loss; unet_L2 - unet with L2 loss; generator - pix2pix with l1 loss; generator_L2 - pix2pix with L2 loss</a:t>
            </a:r>
          </a:p>
          <a:p>
            <a:pPr algn="l" marL="0" indent="0" lvl="0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59899" y="8931910"/>
            <a:ext cx="2973943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FFFFFF"/>
                </a:solidFill>
                <a:latin typeface="Kollektif Bold"/>
              </a:rPr>
              <a:t>MSE (normalized)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8128" y="8923583"/>
            <a:ext cx="2970014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FFFFFF"/>
                </a:solidFill>
                <a:latin typeface="Kollektif Bold"/>
              </a:rPr>
              <a:t>UV percent error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14658" y="5185040"/>
            <a:ext cx="442892" cy="442892"/>
          </a:xfrm>
          <a:custGeom>
            <a:avLst/>
            <a:gdLst/>
            <a:ahLst/>
            <a:cxnLst/>
            <a:rect r="r" b="b" t="t" l="l"/>
            <a:pathLst>
              <a:path h="442892" w="442892">
                <a:moveTo>
                  <a:pt x="0" y="0"/>
                </a:moveTo>
                <a:lnTo>
                  <a:pt x="442892" y="0"/>
                </a:lnTo>
                <a:lnTo>
                  <a:pt x="442892" y="442892"/>
                </a:lnTo>
                <a:lnTo>
                  <a:pt x="0" y="442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414658" y="5706218"/>
            <a:ext cx="442892" cy="442892"/>
          </a:xfrm>
          <a:custGeom>
            <a:avLst/>
            <a:gdLst/>
            <a:ahLst/>
            <a:cxnLst/>
            <a:rect r="r" b="b" t="t" l="l"/>
            <a:pathLst>
              <a:path h="442892" w="442892">
                <a:moveTo>
                  <a:pt x="0" y="0"/>
                </a:moveTo>
                <a:lnTo>
                  <a:pt x="442892" y="0"/>
                </a:lnTo>
                <a:lnTo>
                  <a:pt x="442892" y="442892"/>
                </a:lnTo>
                <a:lnTo>
                  <a:pt x="0" y="442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14658" y="6227397"/>
            <a:ext cx="442892" cy="442892"/>
          </a:xfrm>
          <a:custGeom>
            <a:avLst/>
            <a:gdLst/>
            <a:ahLst/>
            <a:cxnLst/>
            <a:rect r="r" b="b" t="t" l="l"/>
            <a:pathLst>
              <a:path h="442892" w="442892">
                <a:moveTo>
                  <a:pt x="0" y="0"/>
                </a:moveTo>
                <a:lnTo>
                  <a:pt x="442892" y="0"/>
                </a:lnTo>
                <a:lnTo>
                  <a:pt x="442892" y="442891"/>
                </a:lnTo>
                <a:lnTo>
                  <a:pt x="0" y="442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980859" y="4615102"/>
            <a:ext cx="1307703" cy="49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  <a:spcBef>
                <a:spcPct val="0"/>
              </a:spcBef>
            </a:pPr>
            <a:r>
              <a:rPr lang="en-US" sz="2628" spc="52">
                <a:solidFill>
                  <a:srgbClr val="FFFFFF"/>
                </a:solidFill>
                <a:latin typeface="Arial Bold"/>
              </a:rPr>
              <a:t>UNet L1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90973" y="5089790"/>
            <a:ext cx="1307993" cy="49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628" spc="52" strike="noStrike" u="none">
                <a:solidFill>
                  <a:srgbClr val="FFFFFF"/>
                </a:solidFill>
                <a:latin typeface="Arial Bold"/>
              </a:rPr>
              <a:t>UNet L2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962898" y="5657459"/>
            <a:ext cx="2157778" cy="49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628" spc="52" strike="noStrike" u="none">
                <a:solidFill>
                  <a:srgbClr val="FFFFFF"/>
                </a:solidFill>
                <a:latin typeface="Arial Bold"/>
              </a:rPr>
              <a:t>Generator L1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62898" y="6166546"/>
            <a:ext cx="2157778" cy="49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9"/>
              </a:lnSpc>
              <a:spcBef>
                <a:spcPct val="0"/>
              </a:spcBef>
            </a:pPr>
            <a:r>
              <a:rPr lang="en-US" sz="2628" spc="52" strike="noStrike" u="none">
                <a:solidFill>
                  <a:srgbClr val="FFFFFF"/>
                </a:solidFill>
                <a:latin typeface="Arial Bold"/>
              </a:rPr>
              <a:t>Generator L2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1837" y="1827416"/>
            <a:ext cx="1466274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Arial Bold"/>
              </a:rPr>
              <a:t>Recursively trained each of the models 25 times. Each model iteration was tested on 20 bootstrapped test datasets.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15626" y="3515770"/>
            <a:ext cx="637655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56">
                <a:solidFill>
                  <a:srgbClr val="FF3B10"/>
                </a:solidFill>
                <a:latin typeface="Kollektif Bold"/>
              </a:rPr>
              <a:t>Introduction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15626" y="4292375"/>
            <a:ext cx="637655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56">
                <a:solidFill>
                  <a:srgbClr val="FF3B10"/>
                </a:solidFill>
                <a:latin typeface="Kollektif Bold"/>
              </a:rPr>
              <a:t>Project Objectives and Mission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15626" y="5068980"/>
            <a:ext cx="637655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56">
                <a:solidFill>
                  <a:srgbClr val="FF3B10"/>
                </a:solidFill>
                <a:latin typeface="Kollektif Bold"/>
              </a:rPr>
              <a:t>Project Milestones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7964813" y="2889225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774219" y="1637120"/>
            <a:ext cx="6459368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4800">
                <a:solidFill>
                  <a:srgbClr val="FFFFFF"/>
                </a:solidFill>
                <a:latin typeface="Cooper Hewitt Heavy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15626" y="5845585"/>
            <a:ext cx="637655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56">
                <a:solidFill>
                  <a:srgbClr val="FF3B10"/>
                </a:solidFill>
                <a:latin typeface="Kollektif Bold"/>
              </a:rPr>
              <a:t>EDA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4219" y="6622190"/>
            <a:ext cx="637655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56">
                <a:solidFill>
                  <a:srgbClr val="FF3B10"/>
                </a:solidFill>
                <a:latin typeface="Kollektif Bold"/>
              </a:rPr>
              <a:t>Modelling and 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7033" y="7398795"/>
            <a:ext cx="637655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56">
                <a:solidFill>
                  <a:srgbClr val="FF3B10"/>
                </a:solidFill>
                <a:latin typeface="Kollektif Bold"/>
              </a:rPr>
              <a:t>Conclusion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254" y="2635754"/>
            <a:ext cx="8533746" cy="5090910"/>
          </a:xfrm>
          <a:custGeom>
            <a:avLst/>
            <a:gdLst/>
            <a:ahLst/>
            <a:cxnLst/>
            <a:rect r="r" b="b" t="t" l="l"/>
            <a:pathLst>
              <a:path h="5090910" w="8533746">
                <a:moveTo>
                  <a:pt x="0" y="0"/>
                </a:moveTo>
                <a:lnTo>
                  <a:pt x="8533746" y="0"/>
                </a:lnTo>
                <a:lnTo>
                  <a:pt x="8533746" y="5090910"/>
                </a:lnTo>
                <a:lnTo>
                  <a:pt x="0" y="5090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6996" y="2641431"/>
            <a:ext cx="8524229" cy="5085233"/>
          </a:xfrm>
          <a:custGeom>
            <a:avLst/>
            <a:gdLst/>
            <a:ahLst/>
            <a:cxnLst/>
            <a:rect r="r" b="b" t="t" l="l"/>
            <a:pathLst>
              <a:path h="5085233" w="8524229">
                <a:moveTo>
                  <a:pt x="0" y="0"/>
                </a:moveTo>
                <a:lnTo>
                  <a:pt x="8524229" y="0"/>
                </a:lnTo>
                <a:lnTo>
                  <a:pt x="8524229" y="5085233"/>
                </a:lnTo>
                <a:lnTo>
                  <a:pt x="0" y="508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568" y="876300"/>
            <a:ext cx="17136928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72">
                <a:solidFill>
                  <a:srgbClr val="FFFFFF"/>
                </a:solidFill>
                <a:latin typeface="Arial Bold"/>
              </a:rPr>
              <a:t>pix2pix Generator is better than UNet for low energy outputs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87218" y="8283753"/>
            <a:ext cx="442892" cy="442892"/>
          </a:xfrm>
          <a:custGeom>
            <a:avLst/>
            <a:gdLst/>
            <a:ahLst/>
            <a:cxnLst/>
            <a:rect r="r" b="b" t="t" l="l"/>
            <a:pathLst>
              <a:path h="442892" w="442892">
                <a:moveTo>
                  <a:pt x="0" y="0"/>
                </a:moveTo>
                <a:lnTo>
                  <a:pt x="442892" y="0"/>
                </a:lnTo>
                <a:lnTo>
                  <a:pt x="442892" y="442892"/>
                </a:lnTo>
                <a:lnTo>
                  <a:pt x="0" y="442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87218" y="8804931"/>
            <a:ext cx="442892" cy="442892"/>
          </a:xfrm>
          <a:custGeom>
            <a:avLst/>
            <a:gdLst/>
            <a:ahLst/>
            <a:cxnLst/>
            <a:rect r="r" b="b" t="t" l="l"/>
            <a:pathLst>
              <a:path h="442892" w="442892">
                <a:moveTo>
                  <a:pt x="0" y="0"/>
                </a:moveTo>
                <a:lnTo>
                  <a:pt x="442892" y="0"/>
                </a:lnTo>
                <a:lnTo>
                  <a:pt x="442892" y="442892"/>
                </a:lnTo>
                <a:lnTo>
                  <a:pt x="0" y="442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53419" y="8234993"/>
            <a:ext cx="1307703" cy="49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  <a:spcBef>
                <a:spcPct val="0"/>
              </a:spcBef>
            </a:pPr>
            <a:r>
              <a:rPr lang="en-US" sz="2628" spc="52">
                <a:solidFill>
                  <a:srgbClr val="FFFFFF"/>
                </a:solidFill>
                <a:latin typeface="Arial Bold"/>
              </a:rPr>
              <a:t>UNet L1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58615" y="8766649"/>
            <a:ext cx="2046684" cy="49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9"/>
              </a:lnSpc>
              <a:spcBef>
                <a:spcPct val="0"/>
              </a:spcBef>
            </a:pPr>
            <a:r>
              <a:rPr lang="en-US" sz="2628" spc="52">
                <a:solidFill>
                  <a:srgbClr val="FFFFFF"/>
                </a:solidFill>
                <a:latin typeface="Arial"/>
              </a:rPr>
              <a:t>Generator L1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767862" y="3535703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7767862" y="7082003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388117" y="1378677"/>
            <a:ext cx="2837673" cy="1728401"/>
          </a:xfrm>
          <a:custGeom>
            <a:avLst/>
            <a:gdLst/>
            <a:ahLst/>
            <a:cxnLst/>
            <a:rect r="r" b="b" t="t" l="l"/>
            <a:pathLst>
              <a:path h="1728401" w="2837673">
                <a:moveTo>
                  <a:pt x="0" y="0"/>
                </a:moveTo>
                <a:lnTo>
                  <a:pt x="2837673" y="0"/>
                </a:lnTo>
                <a:lnTo>
                  <a:pt x="2837673" y="1728401"/>
                </a:lnTo>
                <a:lnTo>
                  <a:pt x="0" y="1728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99659" y="3954470"/>
            <a:ext cx="10288681" cy="255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Cooper Hewitt Bold"/>
              </a:rPr>
              <a:t>Accuracy looks promising but what about the model’s speed and scalability?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767862" y="3535703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3" id="3"/>
          <p:cNvSpPr/>
          <p:nvPr/>
        </p:nvSpPr>
        <p:spPr>
          <a:xfrm rot="0">
            <a:off x="7767862" y="6741769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2220059" y="7472576"/>
            <a:ext cx="13906320" cy="1245788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3999659" y="4402145"/>
            <a:ext cx="10288681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Arial Bold"/>
              </a:rPr>
              <a:t>Introducing model trials on</a:t>
            </a:r>
          </a:p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Arial Bold"/>
              </a:rPr>
              <a:t>Nvidia Ampere A100 40GB GPU 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95471" y="7584295"/>
            <a:ext cx="13755496" cy="9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FFFFFF"/>
                </a:solidFill>
                <a:latin typeface="Arial Bold"/>
              </a:rPr>
              <a:t>Huge thanks to Professor Brendon Mort and the compute resources </a:t>
            </a:r>
          </a:p>
          <a:p>
            <a:pPr algn="ctr">
              <a:lnSpc>
                <a:spcPts val="3500"/>
              </a:lnSpc>
            </a:pPr>
            <a:r>
              <a:rPr lang="en-US" sz="2500" spc="50">
                <a:solidFill>
                  <a:srgbClr val="FFFFFF"/>
                </a:solidFill>
                <a:latin typeface="Arial Bold"/>
              </a:rPr>
              <a:t>offered by BlueHive!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7795260" y="2109355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02600" y="1650833"/>
            <a:ext cx="7330735" cy="6846514"/>
          </a:xfrm>
          <a:custGeom>
            <a:avLst/>
            <a:gdLst/>
            <a:ahLst/>
            <a:cxnLst/>
            <a:rect r="r" b="b" t="t" l="l"/>
            <a:pathLst>
              <a:path h="6846514" w="7330735">
                <a:moveTo>
                  <a:pt x="0" y="0"/>
                </a:moveTo>
                <a:lnTo>
                  <a:pt x="7330735" y="0"/>
                </a:lnTo>
                <a:lnTo>
                  <a:pt x="7330735" y="6846514"/>
                </a:lnTo>
                <a:lnTo>
                  <a:pt x="0" y="6846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795260" y="2686335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95260" y="3784312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5260" y="4882289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40574" y="5639085"/>
            <a:ext cx="8547245" cy="3529024"/>
          </a:xfrm>
          <a:custGeom>
            <a:avLst/>
            <a:gdLst/>
            <a:ahLst/>
            <a:cxnLst/>
            <a:rect r="r" b="b" t="t" l="l"/>
            <a:pathLst>
              <a:path h="3529024" w="8547245">
                <a:moveTo>
                  <a:pt x="0" y="0"/>
                </a:moveTo>
                <a:lnTo>
                  <a:pt x="8547246" y="0"/>
                </a:lnTo>
                <a:lnTo>
                  <a:pt x="8547246" y="3529024"/>
                </a:lnTo>
                <a:lnTo>
                  <a:pt x="0" y="35290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340574" y="2600610"/>
            <a:ext cx="94615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60">
                <a:solidFill>
                  <a:srgbClr val="19222C"/>
                </a:solidFill>
                <a:latin typeface="Kollektif"/>
              </a:rPr>
              <a:t>The NVIDIA A100 has 432 tensor cores and 40 GB of high-bandwidth memory in comparison to RTX 3090 which has 328 tensor cores and 24 GB GDDR6X.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5260" y="284117"/>
            <a:ext cx="8308950" cy="169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19222C"/>
                </a:solidFill>
                <a:latin typeface="Cooper Hewitt Heavy"/>
              </a:rPr>
              <a:t>To put computing capacity of Nvidia A100 in perspective...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23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0574" y="3683285"/>
            <a:ext cx="94615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60">
                <a:solidFill>
                  <a:srgbClr val="19222C"/>
                </a:solidFill>
                <a:latin typeface="Kollektif"/>
              </a:rPr>
              <a:t>In layman terms, the A100 can be up to</a:t>
            </a:r>
            <a:r>
              <a:rPr lang="en-US" sz="2000" spc="60">
                <a:solidFill>
                  <a:srgbClr val="19222C"/>
                </a:solidFill>
                <a:latin typeface="Kollektif Bold"/>
              </a:rPr>
              <a:t> 20 times faster</a:t>
            </a:r>
            <a:r>
              <a:rPr lang="en-US" sz="2000" spc="60">
                <a:solidFill>
                  <a:srgbClr val="19222C"/>
                </a:solidFill>
                <a:latin typeface="Kollektif"/>
              </a:rPr>
              <a:t> than the previous generations.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40574" y="4765960"/>
            <a:ext cx="946150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60">
                <a:solidFill>
                  <a:srgbClr val="19222C"/>
                </a:solidFill>
                <a:latin typeface="Kollektif"/>
              </a:rPr>
              <a:t>In order to test our model’s platform independence and scalability, we did model trials on the A100 GPU.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0218" y="8558141"/>
            <a:ext cx="7175500" cy="26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spc="42">
                <a:solidFill>
                  <a:srgbClr val="000000"/>
                </a:solidFill>
                <a:latin typeface="Kollektif Italics"/>
              </a:rPr>
              <a:t>https://www.aime.info/blog/en/deep-learning-gpu-benchmarks-2020/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432766"/>
            <a:ext cx="893240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Arial Bold"/>
              </a:rPr>
              <a:t>How did A100 perform for our use-case?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2118691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18305" y="964858"/>
            <a:ext cx="8092361" cy="77506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418330" y="8184065"/>
            <a:ext cx="7840970" cy="31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0"/>
              </a:lnSpc>
            </a:pPr>
            <a:r>
              <a:rPr lang="en-US" sz="1657" spc="49">
                <a:solidFill>
                  <a:srgbClr val="FFFFFF"/>
                </a:solidFill>
                <a:latin typeface="Kollektif"/>
              </a:rPr>
              <a:t>minutes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04419" y="1043954"/>
            <a:ext cx="612497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Training time for 1088 image pairs for 300 epochs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68880"/>
            <a:ext cx="5005685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55" strike="noStrike" u="none">
                <a:solidFill>
                  <a:srgbClr val="FFFFFF"/>
                </a:solidFill>
                <a:latin typeface="Arial Bold"/>
              </a:rPr>
              <a:t>Mean MSE for UNET : 0.0004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510660"/>
            <a:ext cx="5324277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55" strike="noStrike" u="none">
                <a:solidFill>
                  <a:srgbClr val="FFFFFF"/>
                </a:solidFill>
                <a:latin typeface="Arial Bold"/>
              </a:rPr>
              <a:t>Mean MSE for Pix2Pix : 0.0004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850826" y="5411215"/>
            <a:ext cx="8293174" cy="2839525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028700" y="5564934"/>
            <a:ext cx="7928442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Arial Bold"/>
              </a:rPr>
              <a:t>As evident from the training time speedup in the chart beside, the UR-LLE team can utilize high-end GPUs to speed up the algorithm on large datasets without compromising accuracy.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7668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24 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2118691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420471"/>
            <a:ext cx="9516736" cy="4779658"/>
          </a:xfrm>
          <a:custGeom>
            <a:avLst/>
            <a:gdLst/>
            <a:ahLst/>
            <a:cxnLst/>
            <a:rect r="r" b="b" t="t" l="l"/>
            <a:pathLst>
              <a:path h="4779658" w="9516736">
                <a:moveTo>
                  <a:pt x="0" y="0"/>
                </a:moveTo>
                <a:lnTo>
                  <a:pt x="9516736" y="0"/>
                </a:lnTo>
                <a:lnTo>
                  <a:pt x="9516736" y="4779658"/>
                </a:lnTo>
                <a:lnTo>
                  <a:pt x="0" y="477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32766"/>
            <a:ext cx="8932405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Arial Bold"/>
              </a:rPr>
              <a:t>How does the model perform on unseen energy pairs?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29568"/>
            <a:ext cx="5202635" cy="77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42">
                <a:solidFill>
                  <a:srgbClr val="FFFFFF"/>
                </a:solidFill>
                <a:latin typeface="Arial Bold"/>
              </a:rPr>
              <a:t>Hold-out test set: Run number 53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FFFFFF"/>
                </a:solidFill>
                <a:latin typeface="Arial Bold"/>
              </a:rPr>
              <a:t>Training dataset: Run numbers 20 - 52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51267" y="3865593"/>
            <a:ext cx="5102325" cy="83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45">
                <a:solidFill>
                  <a:srgbClr val="FFFFFF"/>
                </a:solidFill>
                <a:latin typeface="Arial Bold"/>
              </a:rPr>
              <a:t>Mean MSE for unet: 0.0004</a:t>
            </a:r>
          </a:p>
          <a:p>
            <a:pPr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 spc="45">
                <a:solidFill>
                  <a:srgbClr val="FFFFFF"/>
                </a:solidFill>
                <a:latin typeface="Arial Bold"/>
              </a:rPr>
              <a:t>Mean MSE for generator: 0.0008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51474" y="3315696"/>
            <a:ext cx="159831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53">
                <a:solidFill>
                  <a:srgbClr val="FF3B10"/>
                </a:solidFill>
                <a:latin typeface="Arial Bold"/>
              </a:rPr>
              <a:t>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25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1880755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182382" y="1575435"/>
            <a:ext cx="5597276" cy="2401652"/>
          </a:xfrm>
          <a:custGeom>
            <a:avLst/>
            <a:gdLst/>
            <a:ahLst/>
            <a:cxnLst/>
            <a:rect r="r" b="b" t="t" l="l"/>
            <a:pathLst>
              <a:path h="2401652" w="5597276">
                <a:moveTo>
                  <a:pt x="0" y="0"/>
                </a:moveTo>
                <a:lnTo>
                  <a:pt x="5597276" y="0"/>
                </a:lnTo>
                <a:lnTo>
                  <a:pt x="5597276" y="2401652"/>
                </a:lnTo>
                <a:lnTo>
                  <a:pt x="0" y="240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3" t="-10228" r="0" b="-497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9543" y="4699000"/>
            <a:ext cx="11182454" cy="3607989"/>
          </a:xfrm>
          <a:custGeom>
            <a:avLst/>
            <a:gdLst/>
            <a:ahLst/>
            <a:cxnLst/>
            <a:rect r="r" b="b" t="t" l="l"/>
            <a:pathLst>
              <a:path h="3607989" w="11182454">
                <a:moveTo>
                  <a:pt x="0" y="0"/>
                </a:moveTo>
                <a:lnTo>
                  <a:pt x="11182454" y="0"/>
                </a:lnTo>
                <a:lnTo>
                  <a:pt x="11182454" y="3607989"/>
                </a:lnTo>
                <a:lnTo>
                  <a:pt x="0" y="3607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885825"/>
            <a:ext cx="954351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72">
                <a:solidFill>
                  <a:srgbClr val="19222C"/>
                </a:solidFill>
                <a:latin typeface="Arial Bold"/>
              </a:rPr>
              <a:t>Paper Publication at the CLEO conference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2382" y="4051300"/>
            <a:ext cx="5366742" cy="151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19222C"/>
                </a:solidFill>
                <a:latin typeface="Arial Bold"/>
              </a:rPr>
              <a:t>Technical Conference:  05 – 10 May 2024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19222C"/>
                </a:solidFill>
                <a:latin typeface="Arial Bold"/>
              </a:rPr>
              <a:t>The CLEO Hub: 07 – 09 May 2024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19222C"/>
                </a:solidFill>
                <a:latin typeface="Arial Bold"/>
              </a:rPr>
              <a:t>Location: Charlotte Convention Center, 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 spc="42">
                <a:solidFill>
                  <a:srgbClr val="19222C"/>
                </a:solidFill>
                <a:latin typeface="Arial Bold"/>
              </a:rPr>
              <a:t>Charlotte,North Carolina, USA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63164"/>
            <a:ext cx="6862045" cy="167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spc="61">
                <a:solidFill>
                  <a:srgbClr val="19222C"/>
                </a:solidFill>
                <a:latin typeface="Arial Bold"/>
              </a:rPr>
              <a:t>We are happy to announce our authorship and  participation in CLEO conference led by Mark.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92305" y="1469967"/>
            <a:ext cx="8932405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FFFFFF"/>
                </a:solidFill>
                <a:latin typeface="Kollektif Bold"/>
              </a:rPr>
              <a:t>Our Conclusion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92305" y="2342457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5" id="5"/>
          <p:cNvSpPr/>
          <p:nvPr/>
        </p:nvSpPr>
        <p:spPr>
          <a:xfrm>
            <a:off x="10476614" y="4572590"/>
            <a:ext cx="1354150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612982" y="4104409"/>
            <a:ext cx="1039091" cy="10390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3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SEP</a:t>
              </a:r>
            </a:p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‘23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12711715" y="4553540"/>
            <a:ext cx="1354150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1752833" y="4104409"/>
            <a:ext cx="1039091" cy="10390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3E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OCT</a:t>
              </a:r>
            </a:p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‘23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4862125" y="4534490"/>
            <a:ext cx="1354150" cy="0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3896824" y="4053045"/>
            <a:ext cx="1039091" cy="103909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3E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NOV</a:t>
              </a:r>
            </a:p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‘23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040815" y="4104409"/>
            <a:ext cx="1039091" cy="10390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3E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DEC</a:t>
              </a:r>
            </a:p>
            <a:p>
              <a:pPr algn="ctr">
                <a:lnSpc>
                  <a:spcPts val="2553"/>
                </a:lnSpc>
              </a:pPr>
              <a:r>
                <a:rPr lang="en-US" sz="2300">
                  <a:solidFill>
                    <a:srgbClr val="000000"/>
                  </a:solidFill>
                  <a:latin typeface="DM Sans Bold"/>
                </a:rPr>
                <a:t>‘23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81058" y="3894696"/>
            <a:ext cx="1889257" cy="1659475"/>
            <a:chOff x="0" y="0"/>
            <a:chExt cx="497582" cy="4370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97582" cy="437063"/>
            </a:xfrm>
            <a:custGeom>
              <a:avLst/>
              <a:gdLst/>
              <a:ahLst/>
              <a:cxnLst/>
              <a:rect r="r" b="b" t="t" l="l"/>
              <a:pathLst>
                <a:path h="437063" w="497582">
                  <a:moveTo>
                    <a:pt x="0" y="0"/>
                  </a:moveTo>
                  <a:lnTo>
                    <a:pt x="497582" y="0"/>
                  </a:lnTo>
                  <a:lnTo>
                    <a:pt x="497582" y="437063"/>
                  </a:lnTo>
                  <a:lnTo>
                    <a:pt x="0" y="437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97582" cy="484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Hagrid Ultra-Bold"/>
                </a:rPr>
                <a:t>ACCURACY</a:t>
              </a:r>
            </a:p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48202" y="4855372"/>
            <a:ext cx="364456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171616"/>
                </a:solidFill>
                <a:latin typeface="Kollektif Bold"/>
              </a:rPr>
              <a:t>Accuracy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667735" y="4053045"/>
            <a:ext cx="715904" cy="657737"/>
          </a:xfrm>
          <a:custGeom>
            <a:avLst/>
            <a:gdLst/>
            <a:ahLst/>
            <a:cxnLst/>
            <a:rect r="r" b="b" t="t" l="l"/>
            <a:pathLst>
              <a:path h="657737" w="715904">
                <a:moveTo>
                  <a:pt x="0" y="0"/>
                </a:moveTo>
                <a:lnTo>
                  <a:pt x="715904" y="0"/>
                </a:lnTo>
                <a:lnTo>
                  <a:pt x="715904" y="657737"/>
                </a:lnTo>
                <a:lnTo>
                  <a:pt x="0" y="657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3974084" y="3897385"/>
            <a:ext cx="1889257" cy="1659475"/>
            <a:chOff x="0" y="0"/>
            <a:chExt cx="497582" cy="4370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97582" cy="437063"/>
            </a:xfrm>
            <a:custGeom>
              <a:avLst/>
              <a:gdLst/>
              <a:ahLst/>
              <a:cxnLst/>
              <a:rect r="r" b="b" t="t" l="l"/>
              <a:pathLst>
                <a:path h="437063" w="497582">
                  <a:moveTo>
                    <a:pt x="0" y="0"/>
                  </a:moveTo>
                  <a:lnTo>
                    <a:pt x="497582" y="0"/>
                  </a:lnTo>
                  <a:lnTo>
                    <a:pt x="497582" y="437063"/>
                  </a:lnTo>
                  <a:lnTo>
                    <a:pt x="0" y="437063"/>
                  </a:ln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97582" cy="484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974084" y="5554171"/>
            <a:ext cx="1889257" cy="1659475"/>
            <a:chOff x="0" y="0"/>
            <a:chExt cx="497582" cy="43706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97582" cy="437063"/>
            </a:xfrm>
            <a:custGeom>
              <a:avLst/>
              <a:gdLst/>
              <a:ahLst/>
              <a:cxnLst/>
              <a:rect r="r" b="b" t="t" l="l"/>
              <a:pathLst>
                <a:path h="437063" w="497582">
                  <a:moveTo>
                    <a:pt x="0" y="0"/>
                  </a:moveTo>
                  <a:lnTo>
                    <a:pt x="497582" y="0"/>
                  </a:lnTo>
                  <a:lnTo>
                    <a:pt x="497582" y="437063"/>
                  </a:lnTo>
                  <a:lnTo>
                    <a:pt x="0" y="4370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97582" cy="484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081058" y="5556860"/>
            <a:ext cx="1889257" cy="1659475"/>
            <a:chOff x="0" y="0"/>
            <a:chExt cx="497582" cy="4370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97582" cy="437063"/>
            </a:xfrm>
            <a:custGeom>
              <a:avLst/>
              <a:gdLst/>
              <a:ahLst/>
              <a:cxnLst/>
              <a:rect r="r" b="b" t="t" l="l"/>
              <a:pathLst>
                <a:path h="437063" w="497582">
                  <a:moveTo>
                    <a:pt x="0" y="0"/>
                  </a:moveTo>
                  <a:lnTo>
                    <a:pt x="497582" y="0"/>
                  </a:lnTo>
                  <a:lnTo>
                    <a:pt x="497582" y="437063"/>
                  </a:lnTo>
                  <a:lnTo>
                    <a:pt x="0" y="437063"/>
                  </a:ln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97582" cy="484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4565201" y="4145241"/>
            <a:ext cx="565541" cy="565541"/>
          </a:xfrm>
          <a:custGeom>
            <a:avLst/>
            <a:gdLst/>
            <a:ahLst/>
            <a:cxnLst/>
            <a:rect r="r" b="b" t="t" l="l"/>
            <a:pathLst>
              <a:path h="565541" w="565541">
                <a:moveTo>
                  <a:pt x="0" y="0"/>
                </a:moveTo>
                <a:lnTo>
                  <a:pt x="565541" y="0"/>
                </a:lnTo>
                <a:lnTo>
                  <a:pt x="565541" y="565541"/>
                </a:lnTo>
                <a:lnTo>
                  <a:pt x="0" y="565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591815" y="5694054"/>
            <a:ext cx="867743" cy="689855"/>
          </a:xfrm>
          <a:custGeom>
            <a:avLst/>
            <a:gdLst/>
            <a:ahLst/>
            <a:cxnLst/>
            <a:rect r="r" b="b" t="t" l="l"/>
            <a:pathLst>
              <a:path h="689855" w="867743">
                <a:moveTo>
                  <a:pt x="0" y="0"/>
                </a:moveTo>
                <a:lnTo>
                  <a:pt x="867743" y="0"/>
                </a:lnTo>
                <a:lnTo>
                  <a:pt x="867743" y="689855"/>
                </a:lnTo>
                <a:lnTo>
                  <a:pt x="0" y="6898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606068" y="5776327"/>
            <a:ext cx="573405" cy="607582"/>
          </a:xfrm>
          <a:custGeom>
            <a:avLst/>
            <a:gdLst/>
            <a:ahLst/>
            <a:cxnLst/>
            <a:rect r="r" b="b" t="t" l="l"/>
            <a:pathLst>
              <a:path h="607582" w="573405">
                <a:moveTo>
                  <a:pt x="0" y="0"/>
                </a:moveTo>
                <a:lnTo>
                  <a:pt x="573406" y="0"/>
                </a:lnTo>
                <a:lnTo>
                  <a:pt x="573406" y="607582"/>
                </a:lnTo>
                <a:lnTo>
                  <a:pt x="0" y="607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2081058" y="3894696"/>
            <a:ext cx="366484" cy="366484"/>
          </a:xfrm>
          <a:custGeom>
            <a:avLst/>
            <a:gdLst/>
            <a:ahLst/>
            <a:cxnLst/>
            <a:rect r="r" b="b" t="t" l="l"/>
            <a:pathLst>
              <a:path h="366484" w="366484">
                <a:moveTo>
                  <a:pt x="0" y="0"/>
                </a:moveTo>
                <a:lnTo>
                  <a:pt x="366484" y="0"/>
                </a:lnTo>
                <a:lnTo>
                  <a:pt x="366484" y="366484"/>
                </a:lnTo>
                <a:lnTo>
                  <a:pt x="0" y="366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9111367" y="5287472"/>
            <a:ext cx="2042322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57">
                <a:solidFill>
                  <a:srgbClr val="FFFFFF"/>
                </a:solidFill>
                <a:latin typeface="DM Sans Bold"/>
              </a:rPr>
              <a:t>Can a deep learning system be build to predict laser output energies (faster than the physics model)?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73534" y="3084670"/>
            <a:ext cx="3388590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0"/>
              </a:lnSpc>
            </a:pPr>
            <a:r>
              <a:rPr lang="en-US" sz="4300">
                <a:solidFill>
                  <a:srgbClr val="FFFFFF"/>
                </a:solidFill>
                <a:latin typeface="Kollektif Bold"/>
              </a:rPr>
              <a:t>Our Progress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51218" y="5287472"/>
            <a:ext cx="2042322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57">
                <a:solidFill>
                  <a:srgbClr val="FFFFFF"/>
                </a:solidFill>
                <a:latin typeface="DM Sans Bold"/>
              </a:rPr>
              <a:t>Yes, we built two models that can predict output beams within 5% error threshold!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88790" y="5287472"/>
            <a:ext cx="2042322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57">
                <a:solidFill>
                  <a:srgbClr val="FFFFFF"/>
                </a:solidFill>
                <a:latin typeface="DM Sans Bold"/>
              </a:rPr>
              <a:t>Tested the models compatibility with A100 GPU and laid the ground work for CLEO conference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539200" y="5287472"/>
            <a:ext cx="204232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57">
                <a:solidFill>
                  <a:srgbClr val="FFFFFF"/>
                </a:solidFill>
                <a:latin typeface="DM Sans Bold"/>
              </a:rPr>
              <a:t>Wrapping up!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81058" y="7637662"/>
            <a:ext cx="5217655" cy="11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203402" y="6442719"/>
            <a:ext cx="364456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Kollektif Bold"/>
              </a:rPr>
              <a:t>Speed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096428" y="4876236"/>
            <a:ext cx="364456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FFFFFF"/>
                </a:solidFill>
                <a:latin typeface="Kollektif Bold"/>
              </a:rPr>
              <a:t>Robustness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096428" y="6442719"/>
            <a:ext cx="3644569" cy="4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499">
                <a:solidFill>
                  <a:srgbClr val="19222C"/>
                </a:solidFill>
                <a:latin typeface="Kollektif Bold"/>
              </a:rPr>
              <a:t>Scalability 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3974084" y="3894696"/>
            <a:ext cx="366484" cy="366484"/>
          </a:xfrm>
          <a:custGeom>
            <a:avLst/>
            <a:gdLst/>
            <a:ahLst/>
            <a:cxnLst/>
            <a:rect r="r" b="b" t="t" l="l"/>
            <a:pathLst>
              <a:path h="366484" w="366484">
                <a:moveTo>
                  <a:pt x="0" y="0"/>
                </a:moveTo>
                <a:lnTo>
                  <a:pt x="366484" y="0"/>
                </a:lnTo>
                <a:lnTo>
                  <a:pt x="366484" y="366484"/>
                </a:lnTo>
                <a:lnTo>
                  <a:pt x="0" y="366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2081058" y="5556860"/>
            <a:ext cx="366484" cy="366484"/>
          </a:xfrm>
          <a:custGeom>
            <a:avLst/>
            <a:gdLst/>
            <a:ahLst/>
            <a:cxnLst/>
            <a:rect r="r" b="b" t="t" l="l"/>
            <a:pathLst>
              <a:path h="366484" w="366484">
                <a:moveTo>
                  <a:pt x="0" y="0"/>
                </a:moveTo>
                <a:lnTo>
                  <a:pt x="366484" y="0"/>
                </a:lnTo>
                <a:lnTo>
                  <a:pt x="366484" y="366484"/>
                </a:lnTo>
                <a:lnTo>
                  <a:pt x="0" y="3664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3974084" y="5554171"/>
            <a:ext cx="366484" cy="366484"/>
          </a:xfrm>
          <a:custGeom>
            <a:avLst/>
            <a:gdLst/>
            <a:ahLst/>
            <a:cxnLst/>
            <a:rect r="r" b="b" t="t" l="l"/>
            <a:pathLst>
              <a:path h="366484" w="366484">
                <a:moveTo>
                  <a:pt x="0" y="0"/>
                </a:moveTo>
                <a:lnTo>
                  <a:pt x="366484" y="0"/>
                </a:lnTo>
                <a:lnTo>
                  <a:pt x="366484" y="366485"/>
                </a:lnTo>
                <a:lnTo>
                  <a:pt x="0" y="3664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03346" y="3199376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-984571" y="2367237"/>
            <a:ext cx="1028868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Kollektif Bold"/>
              </a:rPr>
              <a:t>Acknowledgements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28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03346" y="3681275"/>
            <a:ext cx="12782404" cy="2715654"/>
            <a:chOff x="0" y="0"/>
            <a:chExt cx="17043205" cy="36208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382676" y="3474037"/>
              <a:ext cx="12277854" cy="146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043205" cy="3038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4"/>
                </a:lnSpc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We greatly appreciate the support given to us by:</a:t>
              </a:r>
            </a:p>
            <a:p>
              <a:pPr>
                <a:lnSpc>
                  <a:spcPts val="3604"/>
                </a:lnSpc>
              </a:pPr>
            </a:p>
            <a:p>
              <a:pPr marL="598681" indent="-299341" lvl="1">
                <a:lnSpc>
                  <a:spcPts val="3604"/>
                </a:lnSpc>
                <a:buFont typeface="Arial"/>
                <a:buChar char="•"/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UR LLE</a:t>
              </a:r>
            </a:p>
            <a:p>
              <a:pPr marL="598681" indent="-299341" lvl="1">
                <a:lnSpc>
                  <a:spcPts val="3604"/>
                </a:lnSpc>
                <a:buFont typeface="Arial"/>
                <a:buChar char="•"/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Professor Ajay Anand, Professor Cantay Caliskan from the GIDS dept</a:t>
              </a:r>
            </a:p>
            <a:p>
              <a:pPr marL="598681" indent="-299341" lvl="1">
                <a:lnSpc>
                  <a:spcPts val="3604"/>
                </a:lnSpc>
                <a:buFont typeface="Arial"/>
                <a:buChar char="•"/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Professor Brendon Mort and BlueHive support team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03346" y="3199376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03346" y="3777787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346" y="5331151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265452" y="2367237"/>
            <a:ext cx="1028868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Kollektif Bold"/>
              </a:rPr>
              <a:t>Next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29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76193" y="3777787"/>
            <a:ext cx="14208790" cy="1365713"/>
            <a:chOff x="0" y="0"/>
            <a:chExt cx="18945054" cy="18209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648558" y="1674115"/>
              <a:ext cx="13647938" cy="146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2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8945054" cy="123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4"/>
                </a:lnSpc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We completed solid groundwork for the CLEO paper publication for May 2024. This conference will be led by Mark and we hope to see positive responses for our work.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76193" y="5106161"/>
            <a:ext cx="14208790" cy="1365713"/>
            <a:chOff x="0" y="0"/>
            <a:chExt cx="18945054" cy="18209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648558" y="1674115"/>
              <a:ext cx="13647938" cy="146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2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85725"/>
              <a:ext cx="18945054" cy="123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4"/>
                </a:lnSpc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The UR-LLE team can decide on which model can be useful for their laser scientists and deploy the model for active use to make better strategies.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7795260" y="2109355"/>
            <a:ext cx="2078182" cy="145473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366638" y="2722707"/>
            <a:ext cx="2421140" cy="1012477"/>
          </a:xfrm>
          <a:custGeom>
            <a:avLst/>
            <a:gdLst/>
            <a:ahLst/>
            <a:cxnLst/>
            <a:rect r="r" b="b" t="t" l="l"/>
            <a:pathLst>
              <a:path h="1012477" w="2421140">
                <a:moveTo>
                  <a:pt x="0" y="0"/>
                </a:moveTo>
                <a:lnTo>
                  <a:pt x="2421140" y="0"/>
                </a:lnTo>
                <a:lnTo>
                  <a:pt x="2421140" y="1012477"/>
                </a:lnTo>
                <a:lnTo>
                  <a:pt x="0" y="101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01385" y="2722707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1385" y="4719374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1"/>
                </a:lnTo>
                <a:lnTo>
                  <a:pt x="0" y="38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01385" y="6896018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1"/>
                </a:lnTo>
                <a:lnTo>
                  <a:pt x="0" y="38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25976" y="4333426"/>
            <a:ext cx="1760485" cy="1776025"/>
          </a:xfrm>
          <a:custGeom>
            <a:avLst/>
            <a:gdLst/>
            <a:ahLst/>
            <a:cxnLst/>
            <a:rect r="r" b="b" t="t" l="l"/>
            <a:pathLst>
              <a:path h="1776025" w="1760485">
                <a:moveTo>
                  <a:pt x="0" y="0"/>
                </a:moveTo>
                <a:lnTo>
                  <a:pt x="1760485" y="0"/>
                </a:lnTo>
                <a:lnTo>
                  <a:pt x="1760485" y="1776024"/>
                </a:lnTo>
                <a:lnTo>
                  <a:pt x="0" y="1776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34604" y="6512416"/>
            <a:ext cx="1853174" cy="1924631"/>
          </a:xfrm>
          <a:custGeom>
            <a:avLst/>
            <a:gdLst/>
            <a:ahLst/>
            <a:cxnLst/>
            <a:rect r="r" b="b" t="t" l="l"/>
            <a:pathLst>
              <a:path h="1924631" w="1853174">
                <a:moveTo>
                  <a:pt x="0" y="0"/>
                </a:moveTo>
                <a:lnTo>
                  <a:pt x="1853174" y="0"/>
                </a:lnTo>
                <a:lnTo>
                  <a:pt x="1853174" y="1924631"/>
                </a:lnTo>
                <a:lnTo>
                  <a:pt x="0" y="1924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97800" y="5017250"/>
            <a:ext cx="9461500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797800" y="2608407"/>
            <a:ext cx="621030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19222C"/>
                </a:solidFill>
                <a:latin typeface="Kollektif Bold"/>
              </a:rPr>
              <a:t>LASER-DRIVEN FUSION</a:t>
            </a:r>
          </a:p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19222C"/>
                </a:solidFill>
                <a:latin typeface="Kollektif Bold"/>
              </a:rPr>
              <a:t>Lasers irradiate a pellet of inert gas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795260" y="1087466"/>
            <a:ext cx="8308950" cy="90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19222C"/>
                </a:solidFill>
                <a:latin typeface="Cooper Hewitt Heavy"/>
              </a:rPr>
              <a:t>What does UR-LLE do?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7800" y="4536873"/>
            <a:ext cx="6210300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19222C"/>
                </a:solidFill>
                <a:latin typeface="Kollektif Bold"/>
              </a:rPr>
              <a:t>ENERGY RELEASE</a:t>
            </a:r>
          </a:p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19222C"/>
                </a:solidFill>
                <a:latin typeface="Kollektif Bold"/>
              </a:rPr>
              <a:t>Nuclear fusion produces a significant energy output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797800" y="6781718"/>
            <a:ext cx="6210300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19222C"/>
                </a:solidFill>
                <a:latin typeface="Kollektif Bold"/>
              </a:rPr>
              <a:t>ELECTRICITY GENERATION</a:t>
            </a:r>
          </a:p>
          <a:p>
            <a:pPr algn="l">
              <a:lnSpc>
                <a:spcPts val="3919"/>
              </a:lnSpc>
            </a:pPr>
            <a:r>
              <a:rPr lang="en-US" sz="2799" spc="55">
                <a:solidFill>
                  <a:srgbClr val="19222C"/>
                </a:solidFill>
                <a:latin typeface="Kollektif Bold"/>
              </a:rPr>
              <a:t>Captured fusion energy can be used to generate electricity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03346" y="3199376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03346" y="3777787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65452" y="2367237"/>
            <a:ext cx="1028868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Kollektif Bold"/>
              </a:rPr>
              <a:t>Challenges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76193" y="3777787"/>
            <a:ext cx="14208790" cy="915733"/>
            <a:chOff x="0" y="0"/>
            <a:chExt cx="18945054" cy="12209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648558" y="1074141"/>
              <a:ext cx="13647938" cy="146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2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8945054" cy="638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4"/>
                </a:lnSpc>
              </a:pPr>
              <a:r>
                <a:rPr lang="en-US" sz="2772">
                  <a:solidFill>
                    <a:srgbClr val="FFFFFF"/>
                  </a:solidFill>
                  <a:latin typeface="Kollektif Bold"/>
                </a:rPr>
                <a:t>PyTorch vs TensorFlow : Converting the cGAN code to PyTorch for better comparison.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264217" y="5143500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158968" y="4048394"/>
            <a:ext cx="1028868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Kollektif Bold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 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264217" y="5143500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4158968" y="4048394"/>
            <a:ext cx="1028868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7"/>
              </a:lnSpc>
            </a:pPr>
            <a:r>
              <a:rPr lang="en-US" sz="5281" spc="-105">
                <a:solidFill>
                  <a:srgbClr val="FF3B10"/>
                </a:solidFill>
                <a:latin typeface="Kollektif Bold"/>
              </a:rPr>
              <a:t>Questions?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 32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92282" y="-617682"/>
            <a:ext cx="8215745" cy="11501582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2171700"/>
            <a:ext cx="2078182" cy="145473"/>
          </a:xfrm>
          <a:prstGeom prst="rect">
            <a:avLst/>
          </a:prstGeom>
          <a:solidFill>
            <a:srgbClr val="19222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885825"/>
            <a:ext cx="5752786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4800">
                <a:solidFill>
                  <a:srgbClr val="FFFFFF"/>
                </a:solidFill>
                <a:latin typeface="Arial Bold"/>
              </a:rPr>
              <a:t>Project 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422875" y="2566174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22875" y="4007051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22875" y="5449481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22875" y="6346018"/>
            <a:ext cx="383602" cy="383602"/>
          </a:xfrm>
          <a:custGeom>
            <a:avLst/>
            <a:gdLst/>
            <a:ahLst/>
            <a:cxnLst/>
            <a:rect r="r" b="b" t="t" l="l"/>
            <a:pathLst>
              <a:path h="383602" w="383602">
                <a:moveTo>
                  <a:pt x="0" y="0"/>
                </a:moveTo>
                <a:lnTo>
                  <a:pt x="383602" y="0"/>
                </a:lnTo>
                <a:lnTo>
                  <a:pt x="383602" y="383602"/>
                </a:lnTo>
                <a:lnTo>
                  <a:pt x="0" y="38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837" y="4390653"/>
            <a:ext cx="6342733" cy="3227442"/>
          </a:xfrm>
          <a:custGeom>
            <a:avLst/>
            <a:gdLst/>
            <a:ahLst/>
            <a:cxnLst/>
            <a:rect r="r" b="b" t="t" l="l"/>
            <a:pathLst>
              <a:path h="3227442" w="6342733">
                <a:moveTo>
                  <a:pt x="0" y="0"/>
                </a:moveTo>
                <a:lnTo>
                  <a:pt x="6342733" y="0"/>
                </a:lnTo>
                <a:lnTo>
                  <a:pt x="6342733" y="3227442"/>
                </a:lnTo>
                <a:lnTo>
                  <a:pt x="0" y="3227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46223" y="5143500"/>
            <a:ext cx="670527" cy="1800377"/>
          </a:xfrm>
          <a:custGeom>
            <a:avLst/>
            <a:gdLst/>
            <a:ahLst/>
            <a:cxnLst/>
            <a:rect r="r" b="b" t="t" l="l"/>
            <a:pathLst>
              <a:path h="1800377" w="670527">
                <a:moveTo>
                  <a:pt x="0" y="0"/>
                </a:moveTo>
                <a:lnTo>
                  <a:pt x="670527" y="0"/>
                </a:lnTo>
                <a:lnTo>
                  <a:pt x="670527" y="1800377"/>
                </a:lnTo>
                <a:lnTo>
                  <a:pt x="0" y="1800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494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025552" y="1947592"/>
            <a:ext cx="8663709" cy="5751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19222C"/>
                </a:solidFill>
                <a:latin typeface="Arial Bold"/>
              </a:rPr>
              <a:t>Create a tailored generative model for UV laser output prediction.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19222C"/>
                </a:solidFill>
                <a:latin typeface="Arial Bold"/>
              </a:rPr>
              <a:t>Reduce prediction time for output profiles significantly.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19222C"/>
                </a:solidFill>
                <a:latin typeface="Arial Bold"/>
              </a:rPr>
              <a:t>Maintain high accuracy and reliability in predictions.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19222C"/>
                </a:solidFill>
                <a:latin typeface="Arial Bold"/>
              </a:rPr>
              <a:t>Ensure the model’s adaptability and scalability.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64772" y="2977843"/>
            <a:ext cx="4626531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119">
                <a:solidFill>
                  <a:srgbClr val="000000"/>
                </a:solidFill>
                <a:latin typeface="Kollektif Bold"/>
              </a:rPr>
              <a:t>Laser Input Beams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7528" y="7960995"/>
            <a:ext cx="524202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119">
                <a:solidFill>
                  <a:srgbClr val="000000"/>
                </a:solidFill>
                <a:latin typeface="Arial Bold"/>
              </a:rPr>
              <a:t>Laser Output Beams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197" y="3849022"/>
            <a:ext cx="1322388" cy="36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38">
                <a:solidFill>
                  <a:srgbClr val="000000"/>
                </a:solidFill>
                <a:latin typeface="Arial Bold"/>
              </a:rPr>
              <a:t>Beamline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8447" y="3849022"/>
            <a:ext cx="1321991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pc="37">
                <a:solidFill>
                  <a:srgbClr val="000000"/>
                </a:solidFill>
                <a:latin typeface="Arial Bold"/>
              </a:rPr>
              <a:t>Beamline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25682" y="3849022"/>
            <a:ext cx="1322388" cy="36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pc="38" strike="noStrike" u="none">
                <a:solidFill>
                  <a:srgbClr val="000000"/>
                </a:solidFill>
                <a:latin typeface="Arial Bold"/>
              </a:rPr>
              <a:t>Beamline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30109" y="3849022"/>
            <a:ext cx="1322388" cy="361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 spc="38" strike="noStrike" u="none">
                <a:solidFill>
                  <a:srgbClr val="000000"/>
                </a:solidFill>
                <a:latin typeface="Arial Bold"/>
              </a:rPr>
              <a:t>Beamline 4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5247760" y="5853244"/>
            <a:ext cx="4024367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77">
                <a:solidFill>
                  <a:srgbClr val="000000"/>
                </a:solidFill>
                <a:latin typeface="Kollektif Bold"/>
              </a:rPr>
              <a:t>Generative  Model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3B10"/>
                </a:solidFill>
                <a:latin typeface="Kollektif Bold"/>
              </a:rPr>
              <a:t>Page 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00229"/>
            <a:ext cx="7444650" cy="7246245"/>
            <a:chOff x="0" y="0"/>
            <a:chExt cx="1960731" cy="1908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0731" cy="1908476"/>
            </a:xfrm>
            <a:custGeom>
              <a:avLst/>
              <a:gdLst/>
              <a:ahLst/>
              <a:cxnLst/>
              <a:rect r="r" b="b" t="t" l="l"/>
              <a:pathLst>
                <a:path h="1908476" w="1960731">
                  <a:moveTo>
                    <a:pt x="0" y="0"/>
                  </a:moveTo>
                  <a:lnTo>
                    <a:pt x="1960731" y="0"/>
                  </a:lnTo>
                  <a:lnTo>
                    <a:pt x="1960731" y="1908476"/>
                  </a:lnTo>
                  <a:lnTo>
                    <a:pt x="0" y="1908476"/>
                  </a:lnTo>
                  <a:close/>
                </a:path>
              </a:pathLst>
            </a:custGeom>
            <a:solidFill>
              <a:srgbClr val="FF3B1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60731" cy="1956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73350" y="5423351"/>
            <a:ext cx="4392975" cy="3546923"/>
            <a:chOff x="0" y="0"/>
            <a:chExt cx="1156998" cy="934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6998" cy="934169"/>
            </a:xfrm>
            <a:custGeom>
              <a:avLst/>
              <a:gdLst/>
              <a:ahLst/>
              <a:cxnLst/>
              <a:rect r="r" b="b" t="t" l="l"/>
              <a:pathLst>
                <a:path h="934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56998" cy="98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66325" y="5423351"/>
            <a:ext cx="4392975" cy="3546923"/>
            <a:chOff x="0" y="0"/>
            <a:chExt cx="1156998" cy="9341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56998" cy="934169"/>
            </a:xfrm>
            <a:custGeom>
              <a:avLst/>
              <a:gdLst/>
              <a:ahLst/>
              <a:cxnLst/>
              <a:rect r="r" b="b" t="t" l="l"/>
              <a:pathLst>
                <a:path h="934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19222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56998" cy="98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73350" y="1876429"/>
            <a:ext cx="4392975" cy="3546923"/>
            <a:chOff x="0" y="0"/>
            <a:chExt cx="1156998" cy="9341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6998" cy="934169"/>
            </a:xfrm>
            <a:custGeom>
              <a:avLst/>
              <a:gdLst/>
              <a:ahLst/>
              <a:cxnLst/>
              <a:rect r="r" b="b" t="t" l="l"/>
              <a:pathLst>
                <a:path h="934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19222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156998" cy="98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66325" y="1800229"/>
            <a:ext cx="4392975" cy="3546923"/>
            <a:chOff x="0" y="0"/>
            <a:chExt cx="1156998" cy="9341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6998" cy="934169"/>
            </a:xfrm>
            <a:custGeom>
              <a:avLst/>
              <a:gdLst/>
              <a:ahLst/>
              <a:cxnLst/>
              <a:rect r="r" b="b" t="t" l="l"/>
              <a:pathLst>
                <a:path h="934169" w="1156998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156998" cy="9817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07347" y="-3350"/>
            <a:ext cx="5280653" cy="1032050"/>
          </a:xfrm>
          <a:custGeom>
            <a:avLst/>
            <a:gdLst/>
            <a:ahLst/>
            <a:cxnLst/>
            <a:rect r="r" b="b" t="t" l="l"/>
            <a:pathLst>
              <a:path h="1032050" w="5280653">
                <a:moveTo>
                  <a:pt x="0" y="0"/>
                </a:moveTo>
                <a:lnTo>
                  <a:pt x="5280653" y="0"/>
                </a:lnTo>
                <a:lnTo>
                  <a:pt x="5280653" y="1032050"/>
                </a:lnTo>
                <a:lnTo>
                  <a:pt x="0" y="1032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21463" y="2172187"/>
            <a:ext cx="715904" cy="657737"/>
          </a:xfrm>
          <a:custGeom>
            <a:avLst/>
            <a:gdLst/>
            <a:ahLst/>
            <a:cxnLst/>
            <a:rect r="r" b="b" t="t" l="l"/>
            <a:pathLst>
              <a:path h="657737" w="715904">
                <a:moveTo>
                  <a:pt x="0" y="0"/>
                </a:moveTo>
                <a:lnTo>
                  <a:pt x="715904" y="0"/>
                </a:lnTo>
                <a:lnTo>
                  <a:pt x="715904" y="657737"/>
                </a:lnTo>
                <a:lnTo>
                  <a:pt x="0" y="657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504455" y="2172187"/>
            <a:ext cx="565541" cy="565541"/>
          </a:xfrm>
          <a:custGeom>
            <a:avLst/>
            <a:gdLst/>
            <a:ahLst/>
            <a:cxnLst/>
            <a:rect r="r" b="b" t="t" l="l"/>
            <a:pathLst>
              <a:path h="565541" w="565541">
                <a:moveTo>
                  <a:pt x="0" y="0"/>
                </a:moveTo>
                <a:lnTo>
                  <a:pt x="565541" y="0"/>
                </a:lnTo>
                <a:lnTo>
                  <a:pt x="565541" y="565541"/>
                </a:lnTo>
                <a:lnTo>
                  <a:pt x="0" y="565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69625" y="5729288"/>
            <a:ext cx="867743" cy="689855"/>
          </a:xfrm>
          <a:custGeom>
            <a:avLst/>
            <a:gdLst/>
            <a:ahLst/>
            <a:cxnLst/>
            <a:rect r="r" b="b" t="t" l="l"/>
            <a:pathLst>
              <a:path h="689855" w="867743">
                <a:moveTo>
                  <a:pt x="0" y="0"/>
                </a:moveTo>
                <a:lnTo>
                  <a:pt x="867742" y="0"/>
                </a:lnTo>
                <a:lnTo>
                  <a:pt x="867742" y="689855"/>
                </a:lnTo>
                <a:lnTo>
                  <a:pt x="0" y="6898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776110" y="5770424"/>
            <a:ext cx="573405" cy="607582"/>
          </a:xfrm>
          <a:custGeom>
            <a:avLst/>
            <a:gdLst/>
            <a:ahLst/>
            <a:cxnLst/>
            <a:rect r="r" b="b" t="t" l="l"/>
            <a:pathLst>
              <a:path h="607582" w="573405">
                <a:moveTo>
                  <a:pt x="0" y="0"/>
                </a:moveTo>
                <a:lnTo>
                  <a:pt x="573405" y="0"/>
                </a:lnTo>
                <a:lnTo>
                  <a:pt x="573405" y="607582"/>
                </a:lnTo>
                <a:lnTo>
                  <a:pt x="0" y="607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85327" y="2747253"/>
            <a:ext cx="6326047" cy="245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7204">
                <a:solidFill>
                  <a:srgbClr val="FFFFFF"/>
                </a:solidFill>
                <a:latin typeface="Arial Bold"/>
              </a:rPr>
              <a:t>Our Project Mission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45158" y="2899653"/>
            <a:ext cx="3644569" cy="47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>
                <a:solidFill>
                  <a:srgbClr val="FFFFFF"/>
                </a:solidFill>
                <a:latin typeface="Arial Bold"/>
              </a:rPr>
              <a:t>Accuracy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54736" y="3497490"/>
            <a:ext cx="3649358" cy="105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1"/>
              </a:lnSpc>
            </a:pPr>
            <a:r>
              <a:rPr lang="en-US" sz="1936">
                <a:solidFill>
                  <a:srgbClr val="FFFFFF"/>
                </a:solidFill>
                <a:latin typeface="Arial Bold"/>
              </a:rPr>
              <a:t>Is the proposed model capable of making energy prediction with low MSE?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07347" y="2899653"/>
            <a:ext cx="3644569" cy="47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>
                <a:solidFill>
                  <a:srgbClr val="171616"/>
                </a:solidFill>
                <a:latin typeface="Arial Bold"/>
              </a:rPr>
              <a:t>Robustness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28300" y="3497490"/>
            <a:ext cx="3649358" cy="1055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11"/>
              </a:lnSpc>
            </a:pPr>
            <a:r>
              <a:rPr lang="en-US" sz="1936">
                <a:solidFill>
                  <a:srgbClr val="000000"/>
                </a:solidFill>
                <a:latin typeface="Arial Bold"/>
              </a:rPr>
              <a:t>Can the proposed  model perform as expected (high accuracy) on unseen data?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45158" y="6380627"/>
            <a:ext cx="3644569" cy="47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>
                <a:solidFill>
                  <a:srgbClr val="171616"/>
                </a:solidFill>
                <a:latin typeface="Arial Bold"/>
              </a:rPr>
              <a:t>Speed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854736" y="6979250"/>
            <a:ext cx="3649358" cy="1398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1"/>
              </a:lnSpc>
            </a:pPr>
            <a:r>
              <a:rPr lang="en-US" sz="1936">
                <a:solidFill>
                  <a:srgbClr val="000000"/>
                </a:solidFill>
                <a:latin typeface="Arial Bold"/>
              </a:rPr>
              <a:t>Can the proposed model train and make predictions relatively faster than the physics based model?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37800" y="6380627"/>
            <a:ext cx="3644569" cy="47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>
                <a:solidFill>
                  <a:srgbClr val="FFFFFF"/>
                </a:solidFill>
                <a:latin typeface="Arial Bold"/>
              </a:rPr>
              <a:t>Scalability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47325" y="7111088"/>
            <a:ext cx="3649358" cy="106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1"/>
              </a:lnSpc>
            </a:pPr>
            <a:r>
              <a:rPr lang="en-US" sz="1936">
                <a:solidFill>
                  <a:srgbClr val="FFFFFF"/>
                </a:solidFill>
                <a:latin typeface="Kollektif Bold"/>
              </a:rPr>
              <a:t>Is the proposed model platform-independent and can scale upto to large datasets?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3B10"/>
                </a:solidFill>
                <a:latin typeface="Kollektif Bold"/>
              </a:rPr>
              <a:t>Page 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4258071" y="378643"/>
            <a:ext cx="1600168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-96">
                <a:solidFill>
                  <a:srgbClr val="FF3B10"/>
                </a:solidFill>
                <a:latin typeface="Cooper Hewitt Heavy"/>
              </a:rPr>
              <a:t>Project Milestones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902203" y="1596535"/>
          <a:ext cx="14483595" cy="8277225"/>
        </p:xfrm>
        <a:graphic>
          <a:graphicData uri="http://schemas.openxmlformats.org/drawingml/2006/table">
            <a:tbl>
              <a:tblPr/>
              <a:tblGrid>
                <a:gridCol w="2079957"/>
                <a:gridCol w="6876527"/>
                <a:gridCol w="2664208"/>
                <a:gridCol w="2862902"/>
              </a:tblGrid>
              <a:tr h="130754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Sr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Milestones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Projected 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Date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Completion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al Bold"/>
                        </a:rPr>
                        <a:t> Date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Project charter completed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10/03/23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10/03/23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cGAN test run completed on the initial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10/10/23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10/10/23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cGAN tested on more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10/24/23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10/24/23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UNet model developed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10/31/23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10/31/23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UNet model completed and discussed first draft of CLEO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11/07/23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11/07/23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167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cGAN and UNet deep learning models compared. 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Scaled models on Bluehive (A100)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11/17/23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11/17/23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Finalized the CLEO paper draft.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11/27/23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11/27/23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8288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Milestone 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Completed Final Presentation and Report.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12/6/23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rial Bold"/>
                        </a:rPr>
                        <a:t>12/6/23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 rot="0">
            <a:off x="1191424" y="1226368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62686" y="3987659"/>
            <a:ext cx="8620677" cy="1416164"/>
            <a:chOff x="0" y="0"/>
            <a:chExt cx="11494236" cy="18882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06918" y="1431866"/>
              <a:ext cx="8280400" cy="456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71450"/>
              <a:ext cx="11494236" cy="1144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>
                  <a:solidFill>
                    <a:srgbClr val="FF3B10"/>
                  </a:solidFill>
                  <a:latin typeface="Cooper Hewitt Heavy"/>
                </a:rPr>
                <a:t>Exploratory Data Analysis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-550718" y="9356436"/>
            <a:ext cx="19472564" cy="1361209"/>
          </a:xfrm>
          <a:prstGeom prst="rect">
            <a:avLst/>
          </a:prstGeom>
          <a:solidFill>
            <a:srgbClr val="FF3B10"/>
          </a:solidFill>
        </p:spPr>
      </p:sp>
      <p:sp>
        <p:nvSpPr>
          <p:cNvPr name="AutoShape 6" id="6"/>
          <p:cNvSpPr/>
          <p:nvPr/>
        </p:nvSpPr>
        <p:spPr>
          <a:xfrm rot="0">
            <a:off x="8146473" y="4998027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5406" y="1283624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15406" y="2569753"/>
            <a:ext cx="8628594" cy="5147493"/>
          </a:xfrm>
          <a:custGeom>
            <a:avLst/>
            <a:gdLst/>
            <a:ahLst/>
            <a:cxnLst/>
            <a:rect r="r" b="b" t="t" l="l"/>
            <a:pathLst>
              <a:path h="5147493" w="8628594">
                <a:moveTo>
                  <a:pt x="0" y="0"/>
                </a:moveTo>
                <a:lnTo>
                  <a:pt x="8628594" y="0"/>
                </a:lnTo>
                <a:lnTo>
                  <a:pt x="8628594" y="5147494"/>
                </a:lnTo>
                <a:lnTo>
                  <a:pt x="0" y="5147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12865" y="2544535"/>
            <a:ext cx="8770554" cy="5232181"/>
          </a:xfrm>
          <a:custGeom>
            <a:avLst/>
            <a:gdLst/>
            <a:ahLst/>
            <a:cxnLst/>
            <a:rect r="r" b="b" t="t" l="l"/>
            <a:pathLst>
              <a:path h="5232181" w="8770554">
                <a:moveTo>
                  <a:pt x="0" y="0"/>
                </a:moveTo>
                <a:lnTo>
                  <a:pt x="8770555" y="0"/>
                </a:lnTo>
                <a:lnTo>
                  <a:pt x="8770555" y="5232181"/>
                </a:lnTo>
                <a:lnTo>
                  <a:pt x="0" y="5232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551910" y="321386"/>
            <a:ext cx="1600168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-96">
                <a:solidFill>
                  <a:srgbClr val="FF3B10"/>
                </a:solidFill>
                <a:latin typeface="Cooper Hewitt Heavy"/>
              </a:rPr>
              <a:t>EDA- Mean Value Comparison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5406" y="8224520"/>
            <a:ext cx="15910243" cy="109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82"/>
              </a:lnSpc>
            </a:pPr>
            <a:r>
              <a:rPr lang="en-US" sz="2987" spc="59">
                <a:solidFill>
                  <a:srgbClr val="FFFFFF"/>
                </a:solidFill>
                <a:latin typeface="Kollektif Bold"/>
              </a:rPr>
              <a:t>Different energy profiles result in different amplification!</a:t>
            </a:r>
          </a:p>
          <a:p>
            <a:pPr algn="l">
              <a:lnSpc>
                <a:spcPts val="41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22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5406" y="1283624"/>
            <a:ext cx="2078182" cy="145473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40780" y="2935343"/>
            <a:ext cx="4503421" cy="4416314"/>
          </a:xfrm>
          <a:custGeom>
            <a:avLst/>
            <a:gdLst/>
            <a:ahLst/>
            <a:cxnLst/>
            <a:rect r="r" b="b" t="t" l="l"/>
            <a:pathLst>
              <a:path h="4416314" w="4503421">
                <a:moveTo>
                  <a:pt x="0" y="0"/>
                </a:moveTo>
                <a:lnTo>
                  <a:pt x="4503421" y="0"/>
                </a:lnTo>
                <a:lnTo>
                  <a:pt x="4503421" y="4416314"/>
                </a:lnTo>
                <a:lnTo>
                  <a:pt x="0" y="4416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0117" y="2906485"/>
            <a:ext cx="4574668" cy="4416314"/>
          </a:xfrm>
          <a:custGeom>
            <a:avLst/>
            <a:gdLst/>
            <a:ahLst/>
            <a:cxnLst/>
            <a:rect r="r" b="b" t="t" l="l"/>
            <a:pathLst>
              <a:path h="4416314" w="4574668">
                <a:moveTo>
                  <a:pt x="0" y="0"/>
                </a:moveTo>
                <a:lnTo>
                  <a:pt x="4574668" y="0"/>
                </a:lnTo>
                <a:lnTo>
                  <a:pt x="4574668" y="4416314"/>
                </a:lnTo>
                <a:lnTo>
                  <a:pt x="0" y="4416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4435" y="2935965"/>
            <a:ext cx="4494544" cy="4415692"/>
          </a:xfrm>
          <a:custGeom>
            <a:avLst/>
            <a:gdLst/>
            <a:ahLst/>
            <a:cxnLst/>
            <a:rect r="r" b="b" t="t" l="l"/>
            <a:pathLst>
              <a:path h="4415692" w="4494544">
                <a:moveTo>
                  <a:pt x="0" y="0"/>
                </a:moveTo>
                <a:lnTo>
                  <a:pt x="4494544" y="0"/>
                </a:lnTo>
                <a:lnTo>
                  <a:pt x="4494544" y="4415692"/>
                </a:lnTo>
                <a:lnTo>
                  <a:pt x="0" y="4415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015463" y="453480"/>
            <a:ext cx="19456146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spc="-96">
                <a:solidFill>
                  <a:srgbClr val="FF3B10"/>
                </a:solidFill>
                <a:latin typeface="Cooper Hewitt Heavy"/>
              </a:rPr>
              <a:t>EDA- Spatial Dependence of the Nonlinear Transfer function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5406" y="1529805"/>
            <a:ext cx="16573679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Kollektif Bold"/>
              </a:rPr>
              <a:t>For 3 different angles, we took 20th image (same mean input energy) for each of the angle to see the difference in energy profile of outputs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4278" y="8060281"/>
            <a:ext cx="14913248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Kollektif Bold"/>
              </a:rPr>
              <a:t>Although the mean of input for these 3 are same, outputs are very different because of Nonlinear Transfer function!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308910" y="7444331"/>
            <a:ext cx="929655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Kollektif"/>
              </a:rPr>
              <a:t>Angle 1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7609" y="7444331"/>
            <a:ext cx="919683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Kollektif"/>
              </a:rPr>
              <a:t>Angle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11208" y="7444331"/>
            <a:ext cx="916930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Kollektif"/>
              </a:rPr>
              <a:t>Angle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98143" y="9650961"/>
            <a:ext cx="4173682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40">
                <a:solidFill>
                  <a:srgbClr val="FFFFFF"/>
                </a:solidFill>
                <a:latin typeface="Kollektif Bold"/>
              </a:rPr>
              <a:t>Page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DAF13O816_c</dc:identifier>
  <dcterms:modified xsi:type="dcterms:W3CDTF">2011-08-01T06:04:30Z</dcterms:modified>
  <cp:revision>1</cp:revision>
  <dc:title>01_UR-LLE</dc:title>
</cp:coreProperties>
</file>